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413" r:id="rId2"/>
    <p:sldId id="456" r:id="rId3"/>
    <p:sldId id="469" r:id="rId4"/>
    <p:sldId id="459" r:id="rId5"/>
    <p:sldId id="467" r:id="rId6"/>
    <p:sldId id="460" r:id="rId7"/>
    <p:sldId id="466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58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opalíková Lenka" initials="S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6" autoAdjust="0"/>
    <p:restoredTop sz="95252" autoAdjust="0"/>
  </p:normalViewPr>
  <p:slideViewPr>
    <p:cSldViewPr snapToGrid="0" snapToObjects="1">
      <p:cViewPr varScale="1">
        <p:scale>
          <a:sx n="104" d="100"/>
          <a:sy n="104" d="100"/>
        </p:scale>
        <p:origin x="-1164" y="-78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55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22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artikovap\Desktop\prezentace_PSV_20_2_2016\m&#353;%20gra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tikovap\Desktop\prezentace_PSV_20_2_2016\m&#353;%20gra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tikovap\Desktop\prezentace_PSV_20_2_2016\m&#353;%20gra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213648369755641E-2"/>
          <c:y val="0.29809096911224287"/>
          <c:w val="0.93572866719002679"/>
          <c:h val="0.52157689739923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požadováno</c:v>
                </c:pt>
              </c:strCache>
            </c:strRef>
          </c:tx>
          <c:invertIfNegative val="0"/>
          <c:cat>
            <c:strRef>
              <c:f>List1!$A$2:$A$14</c:f>
              <c:strCache>
                <c:ptCount val="13"/>
                <c:pt idx="0">
                  <c:v>Středočeský</c:v>
                </c:pt>
                <c:pt idx="1">
                  <c:v>Jihomoravský</c:v>
                </c:pt>
                <c:pt idx="2">
                  <c:v>Olomoucký</c:v>
                </c:pt>
                <c:pt idx="3">
                  <c:v>Jihočeský</c:v>
                </c:pt>
                <c:pt idx="4">
                  <c:v>Ústecký</c:v>
                </c:pt>
                <c:pt idx="5">
                  <c:v>Moravskoslezský</c:v>
                </c:pt>
                <c:pt idx="6">
                  <c:v>Kraj Vysočina</c:v>
                </c:pt>
                <c:pt idx="7">
                  <c:v>Pardubický</c:v>
                </c:pt>
                <c:pt idx="8">
                  <c:v>Plzeňský</c:v>
                </c:pt>
                <c:pt idx="9">
                  <c:v>Zlínský</c:v>
                </c:pt>
                <c:pt idx="10">
                  <c:v>Liberecký</c:v>
                </c:pt>
                <c:pt idx="11">
                  <c:v>Královéhradecký</c:v>
                </c:pt>
                <c:pt idx="12">
                  <c:v>Karlovarský</c:v>
                </c:pt>
              </c:strCache>
            </c:strRef>
          </c:cat>
          <c:val>
            <c:numRef>
              <c:f>List1!$B$2:$B$14</c:f>
              <c:numCache>
                <c:formatCode>0</c:formatCode>
                <c:ptCount val="13"/>
                <c:pt idx="0">
                  <c:v>866.55794820999995</c:v>
                </c:pt>
                <c:pt idx="1">
                  <c:v>463.43999871</c:v>
                </c:pt>
                <c:pt idx="2">
                  <c:v>521.42828667000003</c:v>
                </c:pt>
                <c:pt idx="3">
                  <c:v>246.16812603</c:v>
                </c:pt>
                <c:pt idx="4">
                  <c:v>197.68531972</c:v>
                </c:pt>
                <c:pt idx="5">
                  <c:v>222.45709413</c:v>
                </c:pt>
                <c:pt idx="6">
                  <c:v>178.13620552</c:v>
                </c:pt>
                <c:pt idx="7">
                  <c:v>139.06701039999999</c:v>
                </c:pt>
                <c:pt idx="8">
                  <c:v>109.08641005</c:v>
                </c:pt>
                <c:pt idx="9">
                  <c:v>83.286675439999996</c:v>
                </c:pt>
                <c:pt idx="10">
                  <c:v>75.203616670000002</c:v>
                </c:pt>
                <c:pt idx="11">
                  <c:v>92.980366050000001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podpořeno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List1!$A$2:$A$14</c:f>
              <c:strCache>
                <c:ptCount val="13"/>
                <c:pt idx="0">
                  <c:v>Středočeský</c:v>
                </c:pt>
                <c:pt idx="1">
                  <c:v>Jihomoravský</c:v>
                </c:pt>
                <c:pt idx="2">
                  <c:v>Olomoucký</c:v>
                </c:pt>
                <c:pt idx="3">
                  <c:v>Jihočeský</c:v>
                </c:pt>
                <c:pt idx="4">
                  <c:v>Ústecký</c:v>
                </c:pt>
                <c:pt idx="5">
                  <c:v>Moravskoslezský</c:v>
                </c:pt>
                <c:pt idx="6">
                  <c:v>Kraj Vysočina</c:v>
                </c:pt>
                <c:pt idx="7">
                  <c:v>Pardubický</c:v>
                </c:pt>
                <c:pt idx="8">
                  <c:v>Plzeňský</c:v>
                </c:pt>
                <c:pt idx="9">
                  <c:v>Zlínský</c:v>
                </c:pt>
                <c:pt idx="10">
                  <c:v>Liberecký</c:v>
                </c:pt>
                <c:pt idx="11">
                  <c:v>Královéhradecký</c:v>
                </c:pt>
                <c:pt idx="12">
                  <c:v>Karlovarský</c:v>
                </c:pt>
              </c:strCache>
            </c:strRef>
          </c:cat>
          <c:val>
            <c:numRef>
              <c:f>List1!$C$2:$C$14</c:f>
              <c:numCache>
                <c:formatCode>#,##0</c:formatCode>
                <c:ptCount val="13"/>
                <c:pt idx="0">
                  <c:v>528.03630005000002</c:v>
                </c:pt>
                <c:pt idx="1">
                  <c:v>380.34082549999999</c:v>
                </c:pt>
                <c:pt idx="2">
                  <c:v>342.85555601999999</c:v>
                </c:pt>
                <c:pt idx="3">
                  <c:v>200.17375548000001</c:v>
                </c:pt>
                <c:pt idx="4">
                  <c:v>156.99260171</c:v>
                </c:pt>
                <c:pt idx="5">
                  <c:v>150.22349589000001</c:v>
                </c:pt>
                <c:pt idx="6">
                  <c:v>149.73931736</c:v>
                </c:pt>
                <c:pt idx="7">
                  <c:v>139.06701039999999</c:v>
                </c:pt>
                <c:pt idx="8">
                  <c:v>87.243073499999994</c:v>
                </c:pt>
                <c:pt idx="9">
                  <c:v>83.286675439999996</c:v>
                </c:pt>
                <c:pt idx="10">
                  <c:v>75.203616670000002</c:v>
                </c:pt>
                <c:pt idx="11">
                  <c:v>45.613261809999997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82368"/>
        <c:axId val="29083904"/>
      </c:barChart>
      <c:catAx>
        <c:axId val="29082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29083904"/>
        <c:crosses val="autoZero"/>
        <c:auto val="1"/>
        <c:lblAlgn val="ctr"/>
        <c:lblOffset val="100"/>
        <c:noMultiLvlLbl val="0"/>
      </c:catAx>
      <c:valAx>
        <c:axId val="290839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v milionech Kč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29082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05666230430497"/>
          <c:y val="0.51487448156069437"/>
          <c:w val="0.16376392937621156"/>
          <c:h val="0.12198518681539425"/>
        </c:manualLayout>
      </c:layout>
      <c:overlay val="0"/>
      <c:txPr>
        <a:bodyPr anchor="t"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8977418214706"/>
          <c:y val="4.9703244556949376E-2"/>
          <c:w val="0.88191022581785294"/>
          <c:h val="0.71698752919464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požadováno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56954712780321E-17"/>
                  <c:y val="-0.3658892177971259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56954712780321E-17"/>
                  <c:y val="-0.333027325430620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139094255606421E-17"/>
                  <c:y val="-0.304602678762238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285228209261157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9139094255606421E-17"/>
                  <c:y val="-0.283180814484478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273621148581127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129030209673582E-3"/>
                  <c:y val="-0.20755438326821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196799791904137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86642269944071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0.167874571897041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139106944648755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1827818851121284E-16"/>
                  <c:y val="-0.116244719265937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2700023775316735E-7"/>
                  <c:y val="-5.9631946176172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List2!$A$2:$A$14</c:f>
              <c:strCache>
                <c:ptCount val="13"/>
                <c:pt idx="0">
                  <c:v>Jihočeský</c:v>
                </c:pt>
                <c:pt idx="1">
                  <c:v>Jihomoravský</c:v>
                </c:pt>
                <c:pt idx="2">
                  <c:v>Liberecký</c:v>
                </c:pt>
                <c:pt idx="3">
                  <c:v>Kraj Vysočina</c:v>
                </c:pt>
                <c:pt idx="4">
                  <c:v>Královéhradecký</c:v>
                </c:pt>
                <c:pt idx="5">
                  <c:v>Zlínský</c:v>
                </c:pt>
                <c:pt idx="6">
                  <c:v>Pardubický</c:v>
                </c:pt>
                <c:pt idx="7">
                  <c:v>Moravskoslezský</c:v>
                </c:pt>
                <c:pt idx="8">
                  <c:v>Ústecký</c:v>
                </c:pt>
                <c:pt idx="9">
                  <c:v>Středočeský</c:v>
                </c:pt>
                <c:pt idx="10">
                  <c:v>Olomoucký</c:v>
                </c:pt>
                <c:pt idx="11">
                  <c:v>Plzeňský</c:v>
                </c:pt>
                <c:pt idx="12">
                  <c:v>Karlovarský</c:v>
                </c:pt>
              </c:strCache>
            </c:strRef>
          </c:cat>
          <c:val>
            <c:numRef>
              <c:f>List2!$B$2:$B$14</c:f>
              <c:numCache>
                <c:formatCode>0</c:formatCode>
                <c:ptCount val="13"/>
                <c:pt idx="0">
                  <c:v>590</c:v>
                </c:pt>
                <c:pt idx="1">
                  <c:v>505</c:v>
                </c:pt>
                <c:pt idx="2">
                  <c:v>463</c:v>
                </c:pt>
                <c:pt idx="3">
                  <c:v>425</c:v>
                </c:pt>
                <c:pt idx="4">
                  <c:v>416</c:v>
                </c:pt>
                <c:pt idx="5">
                  <c:v>400</c:v>
                </c:pt>
                <c:pt idx="6">
                  <c:v>295</c:v>
                </c:pt>
                <c:pt idx="7">
                  <c:v>277</c:v>
                </c:pt>
                <c:pt idx="8">
                  <c:v>260</c:v>
                </c:pt>
                <c:pt idx="9">
                  <c:v>221</c:v>
                </c:pt>
                <c:pt idx="10">
                  <c:v>184</c:v>
                </c:pt>
                <c:pt idx="11">
                  <c:v>147</c:v>
                </c:pt>
                <c:pt idx="12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76352"/>
        <c:axId val="33077888"/>
      </c:barChart>
      <c:catAx>
        <c:axId val="33076352"/>
        <c:scaling>
          <c:orientation val="minMax"/>
        </c:scaling>
        <c:delete val="0"/>
        <c:axPos val="b"/>
        <c:majorTickMark val="out"/>
        <c:minorTickMark val="none"/>
        <c:tickLblPos val="nextTo"/>
        <c:crossAx val="33077888"/>
        <c:crosses val="autoZero"/>
        <c:auto val="1"/>
        <c:lblAlgn val="ctr"/>
        <c:lblOffset val="100"/>
        <c:noMultiLvlLbl val="0"/>
      </c:catAx>
      <c:valAx>
        <c:axId val="330778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cs-CZ" sz="1400" b="0" dirty="0" smtClean="0"/>
                  <a:t>v milionech Kč</a:t>
                </a:r>
                <a:endParaRPr lang="cs-CZ" sz="1400" b="0" dirty="0"/>
              </a:p>
            </c:rich>
          </c:tx>
          <c:layout>
            <c:manualLayout>
              <c:xMode val="edge"/>
              <c:yMode val="edge"/>
              <c:x val="2.2580642293543014E-2"/>
              <c:y val="0.2368792555388028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3076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90921723019936E-2"/>
          <c:y val="8.5488147093315467E-2"/>
          <c:w val="0.88360907827697999"/>
          <c:h val="0.658568032545645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List3!$B$1</c:f>
              <c:strCache>
                <c:ptCount val="1"/>
                <c:pt idx="0">
                  <c:v>požadováno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05882352941311E-3"/>
                  <c:y val="-0.336268465616292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705882352941176E-3"/>
                  <c:y val="-0.324273249641943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5112506998732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920945728084675E-17"/>
                  <c:y val="-0.244260898689286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920945728084675E-17"/>
                  <c:y val="-0.240689471122195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223327833709833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784189145616935E-16"/>
                  <c:y val="-0.180520759133644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705882352941176E-3"/>
                  <c:y val="-0.171818286890245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68333754686795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705882352941176E-3"/>
                  <c:y val="-0.143829262140252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0784189145616935E-16"/>
                  <c:y val="-0.138890005936443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4705882352943334E-3"/>
                  <c:y val="-0.123880167637748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0784189145616935E-16"/>
                  <c:y val="-9.11869822308823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List3!$A$2:$A$14</c:f>
              <c:strCache>
                <c:ptCount val="13"/>
                <c:pt idx="0">
                  <c:v>Jihomoravský</c:v>
                </c:pt>
                <c:pt idx="1">
                  <c:v>Středočeský</c:v>
                </c:pt>
                <c:pt idx="2">
                  <c:v>Moravskoslezský</c:v>
                </c:pt>
                <c:pt idx="3">
                  <c:v>Kraj Vysočina</c:v>
                </c:pt>
                <c:pt idx="4">
                  <c:v>Zlínský</c:v>
                </c:pt>
                <c:pt idx="5">
                  <c:v>Olomoucký</c:v>
                </c:pt>
                <c:pt idx="6">
                  <c:v>Královéhradecký</c:v>
                </c:pt>
                <c:pt idx="7">
                  <c:v>Jihočeský</c:v>
                </c:pt>
                <c:pt idx="8">
                  <c:v>Ústecký</c:v>
                </c:pt>
                <c:pt idx="9">
                  <c:v>Pardubický</c:v>
                </c:pt>
                <c:pt idx="10">
                  <c:v>Liberecký</c:v>
                </c:pt>
                <c:pt idx="11">
                  <c:v>Plzeňský</c:v>
                </c:pt>
                <c:pt idx="12">
                  <c:v>Karlovarský</c:v>
                </c:pt>
              </c:strCache>
            </c:strRef>
          </c:cat>
          <c:val>
            <c:numRef>
              <c:f>List3!$B$2:$B$14</c:f>
              <c:numCache>
                <c:formatCode>General</c:formatCode>
                <c:ptCount val="13"/>
                <c:pt idx="0">
                  <c:v>1287</c:v>
                </c:pt>
                <c:pt idx="1">
                  <c:v>1236</c:v>
                </c:pt>
                <c:pt idx="2">
                  <c:v>925</c:v>
                </c:pt>
                <c:pt idx="3">
                  <c:v>911</c:v>
                </c:pt>
                <c:pt idx="4">
                  <c:v>911</c:v>
                </c:pt>
                <c:pt idx="5">
                  <c:v>822</c:v>
                </c:pt>
                <c:pt idx="6">
                  <c:v>640</c:v>
                </c:pt>
                <c:pt idx="7">
                  <c:v>603</c:v>
                </c:pt>
                <c:pt idx="8">
                  <c:v>573</c:v>
                </c:pt>
                <c:pt idx="9">
                  <c:v>484</c:v>
                </c:pt>
                <c:pt idx="10">
                  <c:v>463</c:v>
                </c:pt>
                <c:pt idx="11">
                  <c:v>384</c:v>
                </c:pt>
                <c:pt idx="12">
                  <c:v>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178560"/>
        <c:axId val="34180096"/>
      </c:barChart>
      <c:catAx>
        <c:axId val="34178560"/>
        <c:scaling>
          <c:orientation val="minMax"/>
        </c:scaling>
        <c:delete val="0"/>
        <c:axPos val="b"/>
        <c:majorTickMark val="out"/>
        <c:minorTickMark val="none"/>
        <c:tickLblPos val="nextTo"/>
        <c:crossAx val="34180096"/>
        <c:crosses val="autoZero"/>
        <c:auto val="1"/>
        <c:lblAlgn val="ctr"/>
        <c:lblOffset val="100"/>
        <c:noMultiLvlLbl val="0"/>
      </c:catAx>
      <c:valAx>
        <c:axId val="341800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cs-CZ" sz="1400" b="0" dirty="0" smtClean="0"/>
                  <a:t>v </a:t>
                </a:r>
                <a:r>
                  <a:rPr lang="cs-CZ" sz="1400" b="0" dirty="0" smtClean="0"/>
                  <a:t>milionech Kč</a:t>
                </a:r>
                <a:endParaRPr lang="cs-CZ" sz="1400" b="0" dirty="0"/>
              </a:p>
            </c:rich>
          </c:tx>
          <c:layout>
            <c:manualLayout>
              <c:xMode val="edge"/>
              <c:yMode val="edge"/>
              <c:x val="8.4422186197313578E-3"/>
              <c:y val="0.278208583180938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4178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8A6D5-6401-40E9-91C1-39377055CEAB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4468B82-7CB6-4211-A6C7-E679B95BA77F}">
      <dgm:prSet phldrT="[Text]" custT="1"/>
      <dgm:spPr/>
      <dgm:t>
        <a:bodyPr/>
        <a:lstStyle/>
        <a:p>
          <a:pPr algn="ctr"/>
          <a:r>
            <a:rPr lang="cs-CZ" sz="2000" b="1" dirty="0" smtClean="0">
              <a:solidFill>
                <a:schemeClr val="tx1"/>
              </a:solidFill>
            </a:rPr>
            <a:t>Hlavní aktivity projektu                       </a:t>
          </a:r>
          <a:r>
            <a:rPr lang="cs-CZ" sz="2000" b="1" dirty="0" smtClean="0"/>
            <a:t>min. 85 % CZV</a:t>
          </a:r>
          <a:endParaRPr lang="cs-CZ" sz="2000" b="1" dirty="0"/>
        </a:p>
      </dgm:t>
    </dgm:pt>
    <dgm:pt modelId="{D31524FA-592D-4B27-822E-CD4D5F24719A}" type="parTrans" cxnId="{3DB40590-982E-4002-B3DA-B65D7E15D0BD}">
      <dgm:prSet/>
      <dgm:spPr/>
      <dgm:t>
        <a:bodyPr/>
        <a:lstStyle/>
        <a:p>
          <a:endParaRPr lang="cs-CZ"/>
        </a:p>
      </dgm:t>
    </dgm:pt>
    <dgm:pt modelId="{93BF4457-1D67-49ED-840E-8835A0AF1AC8}" type="sibTrans" cxnId="{3DB40590-982E-4002-B3DA-B65D7E15D0BD}">
      <dgm:prSet/>
      <dgm:spPr/>
      <dgm:t>
        <a:bodyPr/>
        <a:lstStyle/>
        <a:p>
          <a:endParaRPr lang="cs-CZ"/>
        </a:p>
      </dgm:t>
    </dgm:pt>
    <dgm:pt modelId="{29420CE3-441F-44FD-A091-D5FF4AAD1FF4}">
      <dgm:prSet phldrT="[Text]" custT="1"/>
      <dgm:spPr/>
      <dgm:t>
        <a:bodyPr/>
        <a:lstStyle/>
        <a:p>
          <a:pPr marL="271463" indent="-177800" algn="l">
            <a:spcAft>
              <a:spcPts val="600"/>
            </a:spcAft>
          </a:pPr>
          <a:r>
            <a:rPr lang="cs-CZ" sz="1600" dirty="0" smtClean="0">
              <a:solidFill>
                <a:schemeClr val="tx1"/>
              </a:solidFill>
            </a:rPr>
            <a:t>stavby a stavební práce,</a:t>
          </a:r>
          <a:endParaRPr lang="cs-CZ" sz="1600" dirty="0">
            <a:solidFill>
              <a:schemeClr val="tx1"/>
            </a:solidFill>
          </a:endParaRPr>
        </a:p>
      </dgm:t>
    </dgm:pt>
    <dgm:pt modelId="{EE27D668-BE8F-4656-8140-E9A91A9303B2}" type="parTrans" cxnId="{67D77562-1A07-41C5-83BD-89EEC624A34B}">
      <dgm:prSet/>
      <dgm:spPr/>
      <dgm:t>
        <a:bodyPr/>
        <a:lstStyle/>
        <a:p>
          <a:endParaRPr lang="cs-CZ"/>
        </a:p>
      </dgm:t>
    </dgm:pt>
    <dgm:pt modelId="{935D3F41-3F48-4B61-98B6-DFA6F6AA6259}" type="sibTrans" cxnId="{67D77562-1A07-41C5-83BD-89EEC624A34B}">
      <dgm:prSet/>
      <dgm:spPr/>
      <dgm:t>
        <a:bodyPr/>
        <a:lstStyle/>
        <a:p>
          <a:endParaRPr lang="cs-CZ"/>
        </a:p>
      </dgm:t>
    </dgm:pt>
    <dgm:pt modelId="{318D1B67-6525-463B-89F2-8E09AF4AAA28}">
      <dgm:prSet phldrT="[Text]" custT="1"/>
      <dgm:spPr/>
      <dgm:t>
        <a:bodyPr/>
        <a:lstStyle/>
        <a:p>
          <a:pPr algn="ctr"/>
          <a:r>
            <a:rPr lang="cs-CZ" sz="2000" b="1" dirty="0" smtClean="0">
              <a:solidFill>
                <a:schemeClr val="tx1"/>
              </a:solidFill>
            </a:rPr>
            <a:t>Vedlejší aktivity projektu                           </a:t>
          </a:r>
          <a:r>
            <a:rPr lang="cs-CZ" sz="2000" b="1" dirty="0" smtClean="0"/>
            <a:t>max. 15 % CZV</a:t>
          </a:r>
          <a:endParaRPr lang="cs-CZ" sz="2000" dirty="0"/>
        </a:p>
      </dgm:t>
    </dgm:pt>
    <dgm:pt modelId="{1AA3D352-DF0B-4DB6-9575-87306DCD7BEE}" type="parTrans" cxnId="{E9CD44A0-88E2-4F3A-828C-B11936A44C6B}">
      <dgm:prSet/>
      <dgm:spPr/>
      <dgm:t>
        <a:bodyPr/>
        <a:lstStyle/>
        <a:p>
          <a:endParaRPr lang="cs-CZ"/>
        </a:p>
      </dgm:t>
    </dgm:pt>
    <dgm:pt modelId="{F7665E08-F149-4489-B9CD-35A38D48973B}" type="sibTrans" cxnId="{E9CD44A0-88E2-4F3A-828C-B11936A44C6B}">
      <dgm:prSet/>
      <dgm:spPr/>
      <dgm:t>
        <a:bodyPr/>
        <a:lstStyle/>
        <a:p>
          <a:endParaRPr lang="cs-CZ"/>
        </a:p>
      </dgm:t>
    </dgm:pt>
    <dgm:pt modelId="{D3E6A134-886B-4560-804B-463259346BC6}">
      <dgm:prSet custT="1"/>
      <dgm:spPr/>
      <dgm:t>
        <a:bodyPr/>
        <a:lstStyle/>
        <a:p>
          <a:pPr marL="271463" indent="-177800" algn="l"/>
          <a:r>
            <a:rPr lang="cs-CZ" sz="1600" dirty="0" smtClean="0">
              <a:solidFill>
                <a:schemeClr val="tx1"/>
              </a:solidFill>
            </a:rPr>
            <a:t>nákup pozemků pro výstavbu nové budovy nebo přístavbu stávající budovy,</a:t>
          </a:r>
          <a:endParaRPr lang="cs-CZ" sz="1600" dirty="0">
            <a:solidFill>
              <a:schemeClr val="tx1"/>
            </a:solidFill>
          </a:endParaRPr>
        </a:p>
      </dgm:t>
    </dgm:pt>
    <dgm:pt modelId="{D6398728-3092-4507-9D7D-40290196CBBA}" type="parTrans" cxnId="{675F1749-224A-49D8-A8BD-696DC1543428}">
      <dgm:prSet/>
      <dgm:spPr/>
      <dgm:t>
        <a:bodyPr/>
        <a:lstStyle/>
        <a:p>
          <a:endParaRPr lang="cs-CZ"/>
        </a:p>
      </dgm:t>
    </dgm:pt>
    <dgm:pt modelId="{AA77EF1F-94BF-406E-B2A2-B312ECFE0D0F}" type="sibTrans" cxnId="{675F1749-224A-49D8-A8BD-696DC1543428}">
      <dgm:prSet/>
      <dgm:spPr/>
      <dgm:t>
        <a:bodyPr/>
        <a:lstStyle/>
        <a:p>
          <a:endParaRPr lang="cs-CZ"/>
        </a:p>
      </dgm:t>
    </dgm:pt>
    <dgm:pt modelId="{D6C2CF9A-EA93-489C-805E-4C35BC05A084}">
      <dgm:prSet custT="1"/>
      <dgm:spPr/>
      <dgm:t>
        <a:bodyPr/>
        <a:lstStyle/>
        <a:p>
          <a:pPr marL="271463" indent="-177800" algn="l">
            <a:spcAft>
              <a:spcPts val="600"/>
            </a:spcAft>
          </a:pPr>
          <a:r>
            <a:rPr lang="cs-CZ" sz="1600" dirty="0" smtClean="0">
              <a:solidFill>
                <a:schemeClr val="tx1"/>
              </a:solidFill>
            </a:rPr>
            <a:t>pořízení vybavení budov a učeben,</a:t>
          </a:r>
        </a:p>
      </dgm:t>
    </dgm:pt>
    <dgm:pt modelId="{24900C9C-21D3-4F85-B9FA-3C18C7527906}" type="parTrans" cxnId="{0FD53A99-FF86-4F24-9003-62E10D3E7504}">
      <dgm:prSet/>
      <dgm:spPr/>
      <dgm:t>
        <a:bodyPr/>
        <a:lstStyle/>
        <a:p>
          <a:endParaRPr lang="cs-CZ"/>
        </a:p>
      </dgm:t>
    </dgm:pt>
    <dgm:pt modelId="{CBF6DB1C-22C7-4E6E-9357-3612CEEFDAB6}" type="sibTrans" cxnId="{0FD53A99-FF86-4F24-9003-62E10D3E7504}">
      <dgm:prSet/>
      <dgm:spPr/>
      <dgm:t>
        <a:bodyPr/>
        <a:lstStyle/>
        <a:p>
          <a:endParaRPr lang="cs-CZ"/>
        </a:p>
      </dgm:t>
    </dgm:pt>
    <dgm:pt modelId="{35125ED5-3EDC-4B3A-97A0-18E334209098}">
      <dgm:prSet custT="1"/>
      <dgm:spPr/>
      <dgm:t>
        <a:bodyPr/>
        <a:lstStyle/>
        <a:p>
          <a:pPr marL="271463" indent="-177800" algn="l">
            <a:spcAft>
              <a:spcPts val="600"/>
            </a:spcAft>
          </a:pPr>
          <a:r>
            <a:rPr lang="cs-CZ" sz="1600" dirty="0" smtClean="0">
              <a:solidFill>
                <a:schemeClr val="tx1"/>
              </a:solidFill>
            </a:rPr>
            <a:t>pořízení kompenzačních pomůcek,</a:t>
          </a:r>
        </a:p>
      </dgm:t>
    </dgm:pt>
    <dgm:pt modelId="{14F4B1B1-35E0-4DA1-8EF3-AC6049815217}" type="parTrans" cxnId="{733DDFC1-FC3E-479A-8696-2F904EF29DC9}">
      <dgm:prSet/>
      <dgm:spPr/>
      <dgm:t>
        <a:bodyPr/>
        <a:lstStyle/>
        <a:p>
          <a:endParaRPr lang="cs-CZ"/>
        </a:p>
      </dgm:t>
    </dgm:pt>
    <dgm:pt modelId="{BEE1F006-B9DF-4CDA-A8B6-9EFE16E6E12A}" type="sibTrans" cxnId="{733DDFC1-FC3E-479A-8696-2F904EF29DC9}">
      <dgm:prSet/>
      <dgm:spPr/>
      <dgm:t>
        <a:bodyPr/>
        <a:lstStyle/>
        <a:p>
          <a:endParaRPr lang="cs-CZ"/>
        </a:p>
      </dgm:t>
    </dgm:pt>
    <dgm:pt modelId="{416CC573-AF94-4E62-BF8D-309A67A91E24}">
      <dgm:prSet custT="1"/>
      <dgm:spPr/>
      <dgm:t>
        <a:bodyPr/>
        <a:lstStyle/>
        <a:p>
          <a:pPr marL="271463" indent="-177800" algn="l">
            <a:spcAft>
              <a:spcPts val="600"/>
            </a:spcAft>
          </a:pPr>
          <a:r>
            <a:rPr lang="cs-CZ" sz="1600" dirty="0" smtClean="0">
              <a:solidFill>
                <a:schemeClr val="tx1"/>
              </a:solidFill>
            </a:rPr>
            <a:t>zajištění vnitřní konektivity školy a připojení k internetu.</a:t>
          </a:r>
        </a:p>
      </dgm:t>
    </dgm:pt>
    <dgm:pt modelId="{B5FE6D86-018D-4BCC-BFC8-7FF2141209A2}" type="parTrans" cxnId="{A1B73FDF-BD95-448F-A7DF-698B8A9C36B7}">
      <dgm:prSet/>
      <dgm:spPr/>
      <dgm:t>
        <a:bodyPr/>
        <a:lstStyle/>
        <a:p>
          <a:endParaRPr lang="cs-CZ"/>
        </a:p>
      </dgm:t>
    </dgm:pt>
    <dgm:pt modelId="{1DB8C8F6-6213-4D6A-AB12-BE4F7F210E3D}" type="sibTrans" cxnId="{A1B73FDF-BD95-448F-A7DF-698B8A9C36B7}">
      <dgm:prSet/>
      <dgm:spPr/>
      <dgm:t>
        <a:bodyPr/>
        <a:lstStyle/>
        <a:p>
          <a:endParaRPr lang="cs-CZ"/>
        </a:p>
      </dgm:t>
    </dgm:pt>
    <dgm:pt modelId="{909487E0-FDA8-43EC-8364-F2AE9534F89C}">
      <dgm:prSet custT="1"/>
      <dgm:spPr/>
      <dgm:t>
        <a:bodyPr/>
        <a:lstStyle/>
        <a:p>
          <a:pPr marL="271463" indent="-177800" algn="l"/>
          <a:r>
            <a:rPr lang="cs-CZ" sz="1600" dirty="0" smtClean="0">
              <a:solidFill>
                <a:schemeClr val="tx1"/>
              </a:solidFill>
            </a:rPr>
            <a:t>demolice souvisejí </a:t>
          </a:r>
          <a:r>
            <a:rPr lang="cs-CZ" sz="1600" dirty="0">
              <a:solidFill>
                <a:schemeClr val="tx1"/>
              </a:solidFill>
            </a:rPr>
            <a:t>s realizací projektu,</a:t>
          </a:r>
        </a:p>
      </dgm:t>
    </dgm:pt>
    <dgm:pt modelId="{714AF5AB-BB20-4A33-B6B2-4F6AA6FF36DD}" type="parTrans" cxnId="{38A71B9B-2383-40F6-8E03-75EA63FA4760}">
      <dgm:prSet/>
      <dgm:spPr/>
      <dgm:t>
        <a:bodyPr/>
        <a:lstStyle/>
        <a:p>
          <a:endParaRPr lang="cs-CZ"/>
        </a:p>
      </dgm:t>
    </dgm:pt>
    <dgm:pt modelId="{DA315C48-B707-4986-8E92-6311E128D8BF}" type="sibTrans" cxnId="{38A71B9B-2383-40F6-8E03-75EA63FA4760}">
      <dgm:prSet/>
      <dgm:spPr/>
      <dgm:t>
        <a:bodyPr/>
        <a:lstStyle/>
        <a:p>
          <a:endParaRPr lang="cs-CZ"/>
        </a:p>
      </dgm:t>
    </dgm:pt>
    <dgm:pt modelId="{ED860AF1-38BF-42E6-9D9C-B54429E8CDBE}">
      <dgm:prSet custT="1"/>
      <dgm:spPr/>
      <dgm:t>
        <a:bodyPr/>
        <a:lstStyle/>
        <a:p>
          <a:pPr marL="271463" indent="-177800" algn="l"/>
          <a:r>
            <a:rPr lang="cs-CZ" sz="1600" dirty="0" smtClean="0">
              <a:solidFill>
                <a:schemeClr val="tx1"/>
              </a:solidFill>
            </a:rPr>
            <a:t>pořízení </a:t>
          </a:r>
          <a:r>
            <a:rPr lang="cs-CZ" sz="1600" dirty="0">
              <a:solidFill>
                <a:schemeClr val="tx1"/>
              </a:solidFill>
            </a:rPr>
            <a:t>bezpečnostních prvků a zařízení </a:t>
          </a:r>
          <a:r>
            <a:rPr lang="cs-CZ" sz="1600" dirty="0" smtClean="0">
              <a:solidFill>
                <a:schemeClr val="tx1"/>
              </a:solidFill>
            </a:rPr>
            <a:t>u vstupu </a:t>
          </a:r>
          <a:r>
            <a:rPr lang="cs-CZ" sz="1600" dirty="0">
              <a:solidFill>
                <a:schemeClr val="tx1"/>
              </a:solidFill>
            </a:rPr>
            <a:t>do budovy,</a:t>
          </a:r>
        </a:p>
      </dgm:t>
    </dgm:pt>
    <dgm:pt modelId="{086668D2-B33D-4246-B907-12FC53EFA6ED}" type="parTrans" cxnId="{E875BDBF-D5EA-416D-8881-90770EB25C89}">
      <dgm:prSet/>
      <dgm:spPr/>
      <dgm:t>
        <a:bodyPr/>
        <a:lstStyle/>
        <a:p>
          <a:endParaRPr lang="cs-CZ"/>
        </a:p>
      </dgm:t>
    </dgm:pt>
    <dgm:pt modelId="{8CC4E82A-3A7C-4893-8D7A-69ECA1DA1467}" type="sibTrans" cxnId="{E875BDBF-D5EA-416D-8881-90770EB25C89}">
      <dgm:prSet/>
      <dgm:spPr/>
      <dgm:t>
        <a:bodyPr/>
        <a:lstStyle/>
        <a:p>
          <a:endParaRPr lang="cs-CZ"/>
        </a:p>
      </dgm:t>
    </dgm:pt>
    <dgm:pt modelId="{E209EAC0-12B9-4554-A5FB-D40AA68B4D5B}">
      <dgm:prSet custT="1"/>
      <dgm:spPr/>
      <dgm:t>
        <a:bodyPr/>
        <a:lstStyle/>
        <a:p>
          <a:pPr marL="271463" indent="-177800" algn="l"/>
          <a:r>
            <a:rPr lang="cs-CZ" sz="1600" dirty="0" smtClean="0">
              <a:solidFill>
                <a:schemeClr val="tx1"/>
              </a:solidFill>
            </a:rPr>
            <a:t>úpravy zeleně a venkovního prostranství,</a:t>
          </a:r>
          <a:endParaRPr lang="cs-CZ" sz="1600" dirty="0">
            <a:solidFill>
              <a:schemeClr val="tx1"/>
            </a:solidFill>
          </a:endParaRPr>
        </a:p>
      </dgm:t>
    </dgm:pt>
    <dgm:pt modelId="{947D69FA-84B6-4CED-89C8-3BC988BEF5BB}" type="parTrans" cxnId="{C8CE104A-3B87-4FDA-A67E-34D9CEABC3B4}">
      <dgm:prSet/>
      <dgm:spPr/>
      <dgm:t>
        <a:bodyPr/>
        <a:lstStyle/>
        <a:p>
          <a:endParaRPr lang="cs-CZ"/>
        </a:p>
      </dgm:t>
    </dgm:pt>
    <dgm:pt modelId="{6F7DDA90-72DD-4A0F-98EE-C2C193B39A70}" type="sibTrans" cxnId="{C8CE104A-3B87-4FDA-A67E-34D9CEABC3B4}">
      <dgm:prSet/>
      <dgm:spPr/>
      <dgm:t>
        <a:bodyPr/>
        <a:lstStyle/>
        <a:p>
          <a:endParaRPr lang="cs-CZ"/>
        </a:p>
      </dgm:t>
    </dgm:pt>
    <dgm:pt modelId="{89CC96B4-1EE6-4F93-B06D-A66915254798}">
      <dgm:prSet custT="1"/>
      <dgm:spPr/>
      <dgm:t>
        <a:bodyPr/>
        <a:lstStyle/>
        <a:p>
          <a:pPr marL="271463" indent="-177800" algn="l"/>
          <a:r>
            <a:rPr lang="cs-CZ" sz="1600" dirty="0" smtClean="0">
              <a:solidFill>
                <a:schemeClr val="tx1"/>
              </a:solidFill>
            </a:rPr>
            <a:t>projektová dokumentace,</a:t>
          </a:r>
          <a:endParaRPr lang="cs-CZ" sz="1600" dirty="0">
            <a:solidFill>
              <a:schemeClr val="tx1"/>
            </a:solidFill>
          </a:endParaRPr>
        </a:p>
      </dgm:t>
    </dgm:pt>
    <dgm:pt modelId="{8E1CDAEE-8949-42B3-AED8-2F2BFA248A46}" type="parTrans" cxnId="{F9BCDEC1-3B8E-4DA4-A41D-44ECC42895A3}">
      <dgm:prSet/>
      <dgm:spPr/>
      <dgm:t>
        <a:bodyPr/>
        <a:lstStyle/>
        <a:p>
          <a:endParaRPr lang="cs-CZ"/>
        </a:p>
      </dgm:t>
    </dgm:pt>
    <dgm:pt modelId="{D600A32A-16CA-4AC1-BC24-2830E5FD24A7}" type="sibTrans" cxnId="{F9BCDEC1-3B8E-4DA4-A41D-44ECC42895A3}">
      <dgm:prSet/>
      <dgm:spPr/>
      <dgm:t>
        <a:bodyPr/>
        <a:lstStyle/>
        <a:p>
          <a:endParaRPr lang="cs-CZ"/>
        </a:p>
      </dgm:t>
    </dgm:pt>
    <dgm:pt modelId="{BC0D2479-ED1E-4F4C-B52E-CC608A5BB420}">
      <dgm:prSet custT="1"/>
      <dgm:spPr/>
      <dgm:t>
        <a:bodyPr/>
        <a:lstStyle/>
        <a:p>
          <a:pPr marL="271463" indent="-177800" algn="l"/>
          <a:r>
            <a:rPr lang="cs-CZ" sz="1600" dirty="0" smtClean="0">
              <a:solidFill>
                <a:schemeClr val="tx1"/>
              </a:solidFill>
            </a:rPr>
            <a:t>zabezpečení </a:t>
          </a:r>
          <a:r>
            <a:rPr lang="cs-CZ" sz="1600" dirty="0">
              <a:solidFill>
                <a:schemeClr val="tx1"/>
              </a:solidFill>
            </a:rPr>
            <a:t>výstavby </a:t>
          </a:r>
          <a:r>
            <a:rPr lang="cs-CZ" sz="1600" dirty="0" smtClean="0">
              <a:solidFill>
                <a:schemeClr val="tx1"/>
              </a:solidFill>
            </a:rPr>
            <a:t>(TDI, </a:t>
          </a:r>
          <a:r>
            <a:rPr lang="cs-CZ" sz="1600" dirty="0">
              <a:solidFill>
                <a:schemeClr val="tx1"/>
              </a:solidFill>
            </a:rPr>
            <a:t>BOZP, </a:t>
          </a:r>
          <a:r>
            <a:rPr lang="cs-CZ" sz="1600" dirty="0" smtClean="0">
              <a:solidFill>
                <a:schemeClr val="tx1"/>
              </a:solidFill>
            </a:rPr>
            <a:t>AD),</a:t>
          </a:r>
          <a:endParaRPr lang="cs-CZ" sz="1600" dirty="0">
            <a:solidFill>
              <a:schemeClr val="tx1"/>
            </a:solidFill>
          </a:endParaRPr>
        </a:p>
      </dgm:t>
    </dgm:pt>
    <dgm:pt modelId="{B8994398-8F52-46FB-A46F-CDEE266098AF}" type="parTrans" cxnId="{F82DACCA-F1EF-4D38-9F42-0DD8EDD2F102}">
      <dgm:prSet/>
      <dgm:spPr/>
      <dgm:t>
        <a:bodyPr/>
        <a:lstStyle/>
        <a:p>
          <a:endParaRPr lang="cs-CZ"/>
        </a:p>
      </dgm:t>
    </dgm:pt>
    <dgm:pt modelId="{7F8CB042-2B04-4745-BB3B-9C3E49447190}" type="sibTrans" cxnId="{F82DACCA-F1EF-4D38-9F42-0DD8EDD2F102}">
      <dgm:prSet/>
      <dgm:spPr/>
      <dgm:t>
        <a:bodyPr/>
        <a:lstStyle/>
        <a:p>
          <a:endParaRPr lang="cs-CZ"/>
        </a:p>
      </dgm:t>
    </dgm:pt>
    <dgm:pt modelId="{E605B86D-EA16-4DE7-9AE6-54165C6B7CDB}">
      <dgm:prSet custT="1"/>
      <dgm:spPr/>
      <dgm:t>
        <a:bodyPr/>
        <a:lstStyle/>
        <a:p>
          <a:pPr marL="271463" indent="-177800" algn="l"/>
          <a:r>
            <a:rPr lang="cs-CZ" sz="1600" dirty="0" smtClean="0">
              <a:solidFill>
                <a:schemeClr val="tx1"/>
              </a:solidFill>
            </a:rPr>
            <a:t>pořízení </a:t>
          </a:r>
          <a:r>
            <a:rPr lang="cs-CZ" sz="1600" dirty="0">
              <a:solidFill>
                <a:schemeClr val="tx1"/>
              </a:solidFill>
            </a:rPr>
            <a:t>služeb bezprostředně související </a:t>
          </a:r>
          <a:r>
            <a:rPr lang="cs-CZ" sz="1600" dirty="0" smtClean="0">
              <a:solidFill>
                <a:schemeClr val="tx1"/>
              </a:solidFill>
            </a:rPr>
            <a:t>s realizací </a:t>
          </a:r>
          <a:r>
            <a:rPr lang="cs-CZ" sz="1600" dirty="0">
              <a:solidFill>
                <a:schemeClr val="tx1"/>
              </a:solidFill>
            </a:rPr>
            <a:t>projektu (příprava a realizace </a:t>
          </a:r>
          <a:r>
            <a:rPr lang="cs-CZ" sz="1600" dirty="0" smtClean="0">
              <a:solidFill>
                <a:schemeClr val="tx1"/>
              </a:solidFill>
            </a:rPr>
            <a:t>VŘ, </a:t>
          </a:r>
          <a:r>
            <a:rPr lang="cs-CZ" sz="1600" dirty="0">
              <a:solidFill>
                <a:schemeClr val="tx1"/>
              </a:solidFill>
            </a:rPr>
            <a:t>zpracování studie proveditelnosti),</a:t>
          </a:r>
        </a:p>
      </dgm:t>
    </dgm:pt>
    <dgm:pt modelId="{9E4E9B51-4789-4673-A184-371691A076E7}" type="parTrans" cxnId="{0F3DDF96-C77E-4A12-B619-936C3832C628}">
      <dgm:prSet/>
      <dgm:spPr/>
      <dgm:t>
        <a:bodyPr/>
        <a:lstStyle/>
        <a:p>
          <a:endParaRPr lang="cs-CZ"/>
        </a:p>
      </dgm:t>
    </dgm:pt>
    <dgm:pt modelId="{28CA26B5-879B-4625-BF2F-A7FD6EEA680A}" type="sibTrans" cxnId="{0F3DDF96-C77E-4A12-B619-936C3832C628}">
      <dgm:prSet/>
      <dgm:spPr/>
      <dgm:t>
        <a:bodyPr/>
        <a:lstStyle/>
        <a:p>
          <a:endParaRPr lang="cs-CZ"/>
        </a:p>
      </dgm:t>
    </dgm:pt>
    <dgm:pt modelId="{880F4834-2178-466B-92AA-1A5B2DBB62D3}">
      <dgm:prSet custT="1"/>
      <dgm:spPr/>
      <dgm:t>
        <a:bodyPr/>
        <a:lstStyle/>
        <a:p>
          <a:pPr marL="271463" indent="-177800" algn="l"/>
          <a:r>
            <a:rPr lang="cs-CZ" sz="1600" dirty="0" smtClean="0">
              <a:solidFill>
                <a:schemeClr val="tx1"/>
              </a:solidFill>
            </a:rPr>
            <a:t>povinná </a:t>
          </a:r>
          <a:r>
            <a:rPr lang="cs-CZ" sz="1600" dirty="0">
              <a:solidFill>
                <a:schemeClr val="tx1"/>
              </a:solidFill>
            </a:rPr>
            <a:t>publicita </a:t>
          </a:r>
        </a:p>
      </dgm:t>
    </dgm:pt>
    <dgm:pt modelId="{F2542F80-A9F7-4500-9401-E6EC15A6B1A1}" type="parTrans" cxnId="{E607DBA4-A75C-4496-A1E4-C6502AAD51F0}">
      <dgm:prSet/>
      <dgm:spPr/>
      <dgm:t>
        <a:bodyPr/>
        <a:lstStyle/>
        <a:p>
          <a:endParaRPr lang="cs-CZ"/>
        </a:p>
      </dgm:t>
    </dgm:pt>
    <dgm:pt modelId="{9E2FB2F0-5666-4CE3-B672-AF9FDBA0862A}" type="sibTrans" cxnId="{E607DBA4-A75C-4496-A1E4-C6502AAD51F0}">
      <dgm:prSet/>
      <dgm:spPr/>
      <dgm:t>
        <a:bodyPr/>
        <a:lstStyle/>
        <a:p>
          <a:endParaRPr lang="cs-CZ"/>
        </a:p>
      </dgm:t>
    </dgm:pt>
    <dgm:pt modelId="{B8F17E25-092D-4269-A845-C262E4D27E96}">
      <dgm:prSet phldrT="[Text]" custT="1"/>
      <dgm:spPr/>
      <dgm:t>
        <a:bodyPr/>
        <a:lstStyle/>
        <a:p>
          <a:pPr marL="271463" indent="-177800" algn="l">
            <a:spcAft>
              <a:spcPts val="600"/>
            </a:spcAft>
          </a:pPr>
          <a:r>
            <a:rPr lang="cs-CZ" sz="1600" dirty="0" smtClean="0">
              <a:solidFill>
                <a:schemeClr val="tx1"/>
              </a:solidFill>
            </a:rPr>
            <a:t>rekonstrukce a stavební úpravy stávající infrastruktury zaměřené na zabezpečení bezbariérovosti dle vyhlášky č. 398/2009 Sb.,</a:t>
          </a:r>
          <a:endParaRPr lang="cs-CZ" sz="1600" dirty="0">
            <a:solidFill>
              <a:schemeClr val="tx1"/>
            </a:solidFill>
          </a:endParaRPr>
        </a:p>
      </dgm:t>
    </dgm:pt>
    <dgm:pt modelId="{2770B081-EA81-4EB0-9A9B-CC8942287382}" type="parTrans" cxnId="{9064C80A-F0E6-4FCB-858F-6688C1C25A82}">
      <dgm:prSet/>
      <dgm:spPr/>
      <dgm:t>
        <a:bodyPr/>
        <a:lstStyle/>
        <a:p>
          <a:endParaRPr lang="cs-CZ"/>
        </a:p>
      </dgm:t>
    </dgm:pt>
    <dgm:pt modelId="{F51387C1-3D78-4E9E-99E8-D9BF1E98872F}" type="sibTrans" cxnId="{9064C80A-F0E6-4FCB-858F-6688C1C25A82}">
      <dgm:prSet/>
      <dgm:spPr/>
      <dgm:t>
        <a:bodyPr/>
        <a:lstStyle/>
        <a:p>
          <a:endParaRPr lang="cs-CZ"/>
        </a:p>
      </dgm:t>
    </dgm:pt>
    <dgm:pt modelId="{38A0438D-77D7-49B9-BF17-47ADDCF42EBA}">
      <dgm:prSet custT="1" custLinFactNeighborX="6709" custLinFactNeighborY="169"/>
      <dgm:spPr/>
      <dgm:t>
        <a:bodyPr/>
        <a:lstStyle/>
        <a:p>
          <a:pPr marL="271463" indent="-177800" algn="l">
            <a:spcAft>
              <a:spcPts val="600"/>
            </a:spcAft>
          </a:pPr>
          <a:r>
            <a:rPr lang="cs-CZ" sz="1600" dirty="0" smtClean="0">
              <a:solidFill>
                <a:schemeClr val="tx1"/>
              </a:solidFill>
            </a:rPr>
            <a:t>nákup budov,</a:t>
          </a:r>
          <a:endParaRPr lang="cs-CZ" sz="1600" dirty="0">
            <a:solidFill>
              <a:schemeClr val="tx1"/>
            </a:solidFill>
          </a:endParaRPr>
        </a:p>
      </dgm:t>
    </dgm:pt>
    <dgm:pt modelId="{4F3B5FCE-93A6-4D21-8BC6-6EC34549ED18}" type="parTrans" cxnId="{8756DE29-61A5-4192-9080-086F2556A131}">
      <dgm:prSet/>
      <dgm:spPr/>
      <dgm:t>
        <a:bodyPr/>
        <a:lstStyle/>
        <a:p>
          <a:endParaRPr lang="cs-CZ"/>
        </a:p>
      </dgm:t>
    </dgm:pt>
    <dgm:pt modelId="{9D14CFBA-9831-40FA-AD0B-5153EBAE207D}" type="sibTrans" cxnId="{8756DE29-61A5-4192-9080-086F2556A131}">
      <dgm:prSet/>
      <dgm:spPr/>
      <dgm:t>
        <a:bodyPr/>
        <a:lstStyle/>
        <a:p>
          <a:endParaRPr lang="cs-CZ"/>
        </a:p>
      </dgm:t>
    </dgm:pt>
    <dgm:pt modelId="{19B2C7FD-09C3-4261-97FB-FD15D65F48C1}" type="pres">
      <dgm:prSet presAssocID="{A7D8A6D5-6401-40E9-91C1-39377055CE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49E2AC5-6702-466F-A368-56687F0A8052}" type="pres">
      <dgm:prSet presAssocID="{64468B82-7CB6-4211-A6C7-E679B95BA77F}" presName="composite" presStyleCnt="0"/>
      <dgm:spPr/>
    </dgm:pt>
    <dgm:pt modelId="{B089F68A-B444-42D0-B468-516EDA5868C0}" type="pres">
      <dgm:prSet presAssocID="{64468B82-7CB6-4211-A6C7-E679B95BA77F}" presName="parTx" presStyleLbl="alignNode1" presStyleIdx="0" presStyleCnt="2" custScaleY="100000" custLinFactNeighborX="4444" custLinFactNeighborY="-5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12C964-7555-475D-9B3A-72C94B48043E}" type="pres">
      <dgm:prSet presAssocID="{64468B82-7CB6-4211-A6C7-E679B95BA77F}" presName="desTx" presStyleLbl="alignAccFollowNode1" presStyleIdx="0" presStyleCnt="2" custLinFactNeighborX="4546" custLinFactNeighborY="-22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E2FC96-502C-4BA4-918D-36ABBEA7CA37}" type="pres">
      <dgm:prSet presAssocID="{93BF4457-1D67-49ED-840E-8835A0AF1AC8}" presName="space" presStyleCnt="0"/>
      <dgm:spPr/>
    </dgm:pt>
    <dgm:pt modelId="{D5795531-B5EC-402D-A8B3-CE75F6F930E7}" type="pres">
      <dgm:prSet presAssocID="{318D1B67-6525-463B-89F2-8E09AF4AAA28}" presName="composite" presStyleCnt="0"/>
      <dgm:spPr/>
    </dgm:pt>
    <dgm:pt modelId="{3C0833F5-33C0-444B-AB06-9E1EAEA52DB0}" type="pres">
      <dgm:prSet presAssocID="{318D1B67-6525-463B-89F2-8E09AF4AAA28}" presName="parTx" presStyleLbl="alignNode1" presStyleIdx="1" presStyleCnt="2" custLinFactNeighborX="-9137" custLinFactNeighborY="-5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4B0441-7BF3-47A4-A46F-8FE8B27B6A5C}" type="pres">
      <dgm:prSet presAssocID="{318D1B67-6525-463B-89F2-8E09AF4AAA28}" presName="desTx" presStyleLbl="alignAccFollowNode1" presStyleIdx="1" presStyleCnt="2" custLinFactNeighborX="-9101" custLinFactNeighborY="-22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64F7DEE-C0EB-44EE-86FD-1DEBD44BBBD4}" type="presOf" srcId="{29420CE3-441F-44FD-A091-D5FF4AAD1FF4}" destId="{2312C964-7555-475D-9B3A-72C94B48043E}" srcOrd="0" destOrd="0" presId="urn:microsoft.com/office/officeart/2005/8/layout/hList1"/>
    <dgm:cxn modelId="{3A7E9E7A-A16F-43B1-BEAE-C516D778A1DA}" type="presOf" srcId="{64468B82-7CB6-4211-A6C7-E679B95BA77F}" destId="{B089F68A-B444-42D0-B468-516EDA5868C0}" srcOrd="0" destOrd="0" presId="urn:microsoft.com/office/officeart/2005/8/layout/hList1"/>
    <dgm:cxn modelId="{B6A6813B-540F-4387-900F-BC87EF551FD9}" type="presOf" srcId="{D3E6A134-886B-4560-804B-463259346BC6}" destId="{3C4B0441-7BF3-47A4-A46F-8FE8B27B6A5C}" srcOrd="0" destOrd="0" presId="urn:microsoft.com/office/officeart/2005/8/layout/hList1"/>
    <dgm:cxn modelId="{B221FE40-612B-410A-92C1-3155E4FD69FE}" type="presOf" srcId="{318D1B67-6525-463B-89F2-8E09AF4AAA28}" destId="{3C0833F5-33C0-444B-AB06-9E1EAEA52DB0}" srcOrd="0" destOrd="0" presId="urn:microsoft.com/office/officeart/2005/8/layout/hList1"/>
    <dgm:cxn modelId="{FFBDDA68-ADCB-4E7B-B320-CD411C744F12}" type="presOf" srcId="{E209EAC0-12B9-4554-A5FB-D40AA68B4D5B}" destId="{3C4B0441-7BF3-47A4-A46F-8FE8B27B6A5C}" srcOrd="0" destOrd="3" presId="urn:microsoft.com/office/officeart/2005/8/layout/hList1"/>
    <dgm:cxn modelId="{775649DD-ACC3-4806-AFF0-E739D562A662}" type="presOf" srcId="{BC0D2479-ED1E-4F4C-B52E-CC608A5BB420}" destId="{3C4B0441-7BF3-47A4-A46F-8FE8B27B6A5C}" srcOrd="0" destOrd="5" presId="urn:microsoft.com/office/officeart/2005/8/layout/hList1"/>
    <dgm:cxn modelId="{DA8EEE8F-7E95-463B-88B8-F352A7ED98E1}" type="presOf" srcId="{89CC96B4-1EE6-4F93-B06D-A66915254798}" destId="{3C4B0441-7BF3-47A4-A46F-8FE8B27B6A5C}" srcOrd="0" destOrd="4" presId="urn:microsoft.com/office/officeart/2005/8/layout/hList1"/>
    <dgm:cxn modelId="{675F1749-224A-49D8-A8BD-696DC1543428}" srcId="{318D1B67-6525-463B-89F2-8E09AF4AAA28}" destId="{D3E6A134-886B-4560-804B-463259346BC6}" srcOrd="0" destOrd="0" parTransId="{D6398728-3092-4507-9D7D-40290196CBBA}" sibTransId="{AA77EF1F-94BF-406E-B2A2-B312ECFE0D0F}"/>
    <dgm:cxn modelId="{14EA414C-722F-4A18-BF15-AC8766A8AC1D}" type="presOf" srcId="{880F4834-2178-466B-92AA-1A5B2DBB62D3}" destId="{3C4B0441-7BF3-47A4-A46F-8FE8B27B6A5C}" srcOrd="0" destOrd="7" presId="urn:microsoft.com/office/officeart/2005/8/layout/hList1"/>
    <dgm:cxn modelId="{E875BDBF-D5EA-416D-8881-90770EB25C89}" srcId="{318D1B67-6525-463B-89F2-8E09AF4AAA28}" destId="{ED860AF1-38BF-42E6-9D9C-B54429E8CDBE}" srcOrd="2" destOrd="0" parTransId="{086668D2-B33D-4246-B907-12FC53EFA6ED}" sibTransId="{8CC4E82A-3A7C-4893-8D7A-69ECA1DA1467}"/>
    <dgm:cxn modelId="{7DB16C3D-789C-49A7-B0E5-5F8914A6B7AE}" type="presOf" srcId="{909487E0-FDA8-43EC-8364-F2AE9534F89C}" destId="{3C4B0441-7BF3-47A4-A46F-8FE8B27B6A5C}" srcOrd="0" destOrd="1" presId="urn:microsoft.com/office/officeart/2005/8/layout/hList1"/>
    <dgm:cxn modelId="{733DDFC1-FC3E-479A-8696-2F904EF29DC9}" srcId="{64468B82-7CB6-4211-A6C7-E679B95BA77F}" destId="{35125ED5-3EDC-4B3A-97A0-18E334209098}" srcOrd="4" destOrd="0" parTransId="{14F4B1B1-35E0-4DA1-8EF3-AC6049815217}" sibTransId="{BEE1F006-B9DF-4CDA-A8B6-9EFE16E6E12A}"/>
    <dgm:cxn modelId="{62C08AB3-D8E6-4F3E-8EE9-DF973E300FA3}" type="presOf" srcId="{E605B86D-EA16-4DE7-9AE6-54165C6B7CDB}" destId="{3C4B0441-7BF3-47A4-A46F-8FE8B27B6A5C}" srcOrd="0" destOrd="6" presId="urn:microsoft.com/office/officeart/2005/8/layout/hList1"/>
    <dgm:cxn modelId="{A2F5E708-5282-4D44-9A6D-424C34D7A6F4}" type="presOf" srcId="{38A0438D-77D7-49B9-BF17-47ADDCF42EBA}" destId="{2312C964-7555-475D-9B3A-72C94B48043E}" srcOrd="0" destOrd="1" presId="urn:microsoft.com/office/officeart/2005/8/layout/hList1"/>
    <dgm:cxn modelId="{0FD53A99-FF86-4F24-9003-62E10D3E7504}" srcId="{64468B82-7CB6-4211-A6C7-E679B95BA77F}" destId="{D6C2CF9A-EA93-489C-805E-4C35BC05A084}" srcOrd="3" destOrd="0" parTransId="{24900C9C-21D3-4F85-B9FA-3C18C7527906}" sibTransId="{CBF6DB1C-22C7-4E6E-9357-3612CEEFDAB6}"/>
    <dgm:cxn modelId="{43D58BD5-8064-40E2-95D5-1C226384E6B7}" type="presOf" srcId="{35125ED5-3EDC-4B3A-97A0-18E334209098}" destId="{2312C964-7555-475D-9B3A-72C94B48043E}" srcOrd="0" destOrd="4" presId="urn:microsoft.com/office/officeart/2005/8/layout/hList1"/>
    <dgm:cxn modelId="{57BA8BCF-7735-4D87-BA14-74072C253005}" type="presOf" srcId="{B8F17E25-092D-4269-A845-C262E4D27E96}" destId="{2312C964-7555-475D-9B3A-72C94B48043E}" srcOrd="0" destOrd="2" presId="urn:microsoft.com/office/officeart/2005/8/layout/hList1"/>
    <dgm:cxn modelId="{67D77562-1A07-41C5-83BD-89EEC624A34B}" srcId="{64468B82-7CB6-4211-A6C7-E679B95BA77F}" destId="{29420CE3-441F-44FD-A091-D5FF4AAD1FF4}" srcOrd="0" destOrd="0" parTransId="{EE27D668-BE8F-4656-8140-E9A91A9303B2}" sibTransId="{935D3F41-3F48-4B61-98B6-DFA6F6AA6259}"/>
    <dgm:cxn modelId="{F82DACCA-F1EF-4D38-9F42-0DD8EDD2F102}" srcId="{318D1B67-6525-463B-89F2-8E09AF4AAA28}" destId="{BC0D2479-ED1E-4F4C-B52E-CC608A5BB420}" srcOrd="5" destOrd="0" parTransId="{B8994398-8F52-46FB-A46F-CDEE266098AF}" sibTransId="{7F8CB042-2B04-4745-BB3B-9C3E49447190}"/>
    <dgm:cxn modelId="{0F3DDF96-C77E-4A12-B619-936C3832C628}" srcId="{318D1B67-6525-463B-89F2-8E09AF4AAA28}" destId="{E605B86D-EA16-4DE7-9AE6-54165C6B7CDB}" srcOrd="6" destOrd="0" parTransId="{9E4E9B51-4789-4673-A184-371691A076E7}" sibTransId="{28CA26B5-879B-4625-BF2F-A7FD6EEA680A}"/>
    <dgm:cxn modelId="{38A71B9B-2383-40F6-8E03-75EA63FA4760}" srcId="{318D1B67-6525-463B-89F2-8E09AF4AAA28}" destId="{909487E0-FDA8-43EC-8364-F2AE9534F89C}" srcOrd="1" destOrd="0" parTransId="{714AF5AB-BB20-4A33-B6B2-4F6AA6FF36DD}" sibTransId="{DA315C48-B707-4986-8E92-6311E128D8BF}"/>
    <dgm:cxn modelId="{9064C80A-F0E6-4FCB-858F-6688C1C25A82}" srcId="{64468B82-7CB6-4211-A6C7-E679B95BA77F}" destId="{B8F17E25-092D-4269-A845-C262E4D27E96}" srcOrd="2" destOrd="0" parTransId="{2770B081-EA81-4EB0-9A9B-CC8942287382}" sibTransId="{F51387C1-3D78-4E9E-99E8-D9BF1E98872F}"/>
    <dgm:cxn modelId="{C8CE104A-3B87-4FDA-A67E-34D9CEABC3B4}" srcId="{318D1B67-6525-463B-89F2-8E09AF4AAA28}" destId="{E209EAC0-12B9-4554-A5FB-D40AA68B4D5B}" srcOrd="3" destOrd="0" parTransId="{947D69FA-84B6-4CED-89C8-3BC988BEF5BB}" sibTransId="{6F7DDA90-72DD-4A0F-98EE-C2C193B39A70}"/>
    <dgm:cxn modelId="{A1B73FDF-BD95-448F-A7DF-698B8A9C36B7}" srcId="{64468B82-7CB6-4211-A6C7-E679B95BA77F}" destId="{416CC573-AF94-4E62-BF8D-309A67A91E24}" srcOrd="5" destOrd="0" parTransId="{B5FE6D86-018D-4BCC-BFC8-7FF2141209A2}" sibTransId="{1DB8C8F6-6213-4D6A-AB12-BE4F7F210E3D}"/>
    <dgm:cxn modelId="{3DB40590-982E-4002-B3DA-B65D7E15D0BD}" srcId="{A7D8A6D5-6401-40E9-91C1-39377055CEAB}" destId="{64468B82-7CB6-4211-A6C7-E679B95BA77F}" srcOrd="0" destOrd="0" parTransId="{D31524FA-592D-4B27-822E-CD4D5F24719A}" sibTransId="{93BF4457-1D67-49ED-840E-8835A0AF1AC8}"/>
    <dgm:cxn modelId="{F9BCDEC1-3B8E-4DA4-A41D-44ECC42895A3}" srcId="{318D1B67-6525-463B-89F2-8E09AF4AAA28}" destId="{89CC96B4-1EE6-4F93-B06D-A66915254798}" srcOrd="4" destOrd="0" parTransId="{8E1CDAEE-8949-42B3-AED8-2F2BFA248A46}" sibTransId="{D600A32A-16CA-4AC1-BC24-2830E5FD24A7}"/>
    <dgm:cxn modelId="{E9CD44A0-88E2-4F3A-828C-B11936A44C6B}" srcId="{A7D8A6D5-6401-40E9-91C1-39377055CEAB}" destId="{318D1B67-6525-463B-89F2-8E09AF4AAA28}" srcOrd="1" destOrd="0" parTransId="{1AA3D352-DF0B-4DB6-9575-87306DCD7BEE}" sibTransId="{F7665E08-F149-4489-B9CD-35A38D48973B}"/>
    <dgm:cxn modelId="{F1ED66A5-BDD5-484F-B57D-17C314E68E78}" type="presOf" srcId="{416CC573-AF94-4E62-BF8D-309A67A91E24}" destId="{2312C964-7555-475D-9B3A-72C94B48043E}" srcOrd="0" destOrd="5" presId="urn:microsoft.com/office/officeart/2005/8/layout/hList1"/>
    <dgm:cxn modelId="{DB318D99-BAFE-4077-80C4-0CB11107EE6F}" type="presOf" srcId="{A7D8A6D5-6401-40E9-91C1-39377055CEAB}" destId="{19B2C7FD-09C3-4261-97FB-FD15D65F48C1}" srcOrd="0" destOrd="0" presId="urn:microsoft.com/office/officeart/2005/8/layout/hList1"/>
    <dgm:cxn modelId="{C433E5CA-927D-4FA5-8A34-3AB11D4CA226}" type="presOf" srcId="{D6C2CF9A-EA93-489C-805E-4C35BC05A084}" destId="{2312C964-7555-475D-9B3A-72C94B48043E}" srcOrd="0" destOrd="3" presId="urn:microsoft.com/office/officeart/2005/8/layout/hList1"/>
    <dgm:cxn modelId="{D2DC3509-4D5F-4002-AD0C-8D892C67E403}" type="presOf" srcId="{ED860AF1-38BF-42E6-9D9C-B54429E8CDBE}" destId="{3C4B0441-7BF3-47A4-A46F-8FE8B27B6A5C}" srcOrd="0" destOrd="2" presId="urn:microsoft.com/office/officeart/2005/8/layout/hList1"/>
    <dgm:cxn modelId="{E607DBA4-A75C-4496-A1E4-C6502AAD51F0}" srcId="{318D1B67-6525-463B-89F2-8E09AF4AAA28}" destId="{880F4834-2178-466B-92AA-1A5B2DBB62D3}" srcOrd="7" destOrd="0" parTransId="{F2542F80-A9F7-4500-9401-E6EC15A6B1A1}" sibTransId="{9E2FB2F0-5666-4CE3-B672-AF9FDBA0862A}"/>
    <dgm:cxn modelId="{8756DE29-61A5-4192-9080-086F2556A131}" srcId="{64468B82-7CB6-4211-A6C7-E679B95BA77F}" destId="{38A0438D-77D7-49B9-BF17-47ADDCF42EBA}" srcOrd="1" destOrd="0" parTransId="{4F3B5FCE-93A6-4D21-8BC6-6EC34549ED18}" sibTransId="{9D14CFBA-9831-40FA-AD0B-5153EBAE207D}"/>
    <dgm:cxn modelId="{76668811-E8AB-4857-B26D-8328E2751DD5}" type="presParOf" srcId="{19B2C7FD-09C3-4261-97FB-FD15D65F48C1}" destId="{449E2AC5-6702-466F-A368-56687F0A8052}" srcOrd="0" destOrd="0" presId="urn:microsoft.com/office/officeart/2005/8/layout/hList1"/>
    <dgm:cxn modelId="{5F148795-6ACD-4D51-8956-3DE1B90172CC}" type="presParOf" srcId="{449E2AC5-6702-466F-A368-56687F0A8052}" destId="{B089F68A-B444-42D0-B468-516EDA5868C0}" srcOrd="0" destOrd="0" presId="urn:microsoft.com/office/officeart/2005/8/layout/hList1"/>
    <dgm:cxn modelId="{0434FCDA-C58F-49A4-9A43-7B4A840B14FC}" type="presParOf" srcId="{449E2AC5-6702-466F-A368-56687F0A8052}" destId="{2312C964-7555-475D-9B3A-72C94B48043E}" srcOrd="1" destOrd="0" presId="urn:microsoft.com/office/officeart/2005/8/layout/hList1"/>
    <dgm:cxn modelId="{B965409C-5CAB-4503-A085-0646DEAD0F11}" type="presParOf" srcId="{19B2C7FD-09C3-4261-97FB-FD15D65F48C1}" destId="{F5E2FC96-502C-4BA4-918D-36ABBEA7CA37}" srcOrd="1" destOrd="0" presId="urn:microsoft.com/office/officeart/2005/8/layout/hList1"/>
    <dgm:cxn modelId="{01A14DD1-3CE1-45B7-9A4E-C483B0CEAC78}" type="presParOf" srcId="{19B2C7FD-09C3-4261-97FB-FD15D65F48C1}" destId="{D5795531-B5EC-402D-A8B3-CE75F6F930E7}" srcOrd="2" destOrd="0" presId="urn:microsoft.com/office/officeart/2005/8/layout/hList1"/>
    <dgm:cxn modelId="{D07A70EE-DC0D-41AB-B898-0E6A6FF44868}" type="presParOf" srcId="{D5795531-B5EC-402D-A8B3-CE75F6F930E7}" destId="{3C0833F5-33C0-444B-AB06-9E1EAEA52DB0}" srcOrd="0" destOrd="0" presId="urn:microsoft.com/office/officeart/2005/8/layout/hList1"/>
    <dgm:cxn modelId="{B83E5ABF-4AC1-4352-B2EF-76AF64169944}" type="presParOf" srcId="{D5795531-B5EC-402D-A8B3-CE75F6F930E7}" destId="{3C4B0441-7BF3-47A4-A46F-8FE8B27B6A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9F68A-B444-42D0-B468-516EDA5868C0}">
      <dsp:nvSpPr>
        <dsp:cNvPr id="0" name=""/>
        <dsp:cNvSpPr/>
      </dsp:nvSpPr>
      <dsp:spPr>
        <a:xfrm>
          <a:off x="181541" y="0"/>
          <a:ext cx="4084140" cy="1633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</a:rPr>
            <a:t>Hlavní aktivity projektu                       </a:t>
          </a:r>
          <a:r>
            <a:rPr lang="cs-CZ" sz="2000" b="1" kern="1200" dirty="0" smtClean="0"/>
            <a:t>min. 85 % CZV</a:t>
          </a:r>
          <a:endParaRPr lang="cs-CZ" sz="2000" b="1" kern="1200" dirty="0"/>
        </a:p>
      </dsp:txBody>
      <dsp:txXfrm>
        <a:off x="181541" y="0"/>
        <a:ext cx="4084140" cy="1633656"/>
      </dsp:txXfrm>
    </dsp:sp>
    <dsp:sp modelId="{2312C964-7555-475D-9B3A-72C94B48043E}">
      <dsp:nvSpPr>
        <dsp:cNvPr id="0" name=""/>
        <dsp:cNvSpPr/>
      </dsp:nvSpPr>
      <dsp:spPr>
        <a:xfrm>
          <a:off x="185707" y="1645380"/>
          <a:ext cx="4084140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271463" lvl="1" indent="-17780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stavby a stavební práce,</a:t>
          </a:r>
          <a:endParaRPr lang="cs-CZ" sz="1600" kern="1200" dirty="0">
            <a:solidFill>
              <a:schemeClr val="tx1"/>
            </a:solidFill>
          </a:endParaRPr>
        </a:p>
        <a:p>
          <a:pPr marL="271463" lvl="1" indent="-17780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nákup budov,</a:t>
          </a:r>
          <a:endParaRPr lang="cs-CZ" sz="1600" kern="1200" dirty="0">
            <a:solidFill>
              <a:schemeClr val="tx1"/>
            </a:solidFill>
          </a:endParaRPr>
        </a:p>
        <a:p>
          <a:pPr marL="271463" lvl="1" indent="-17780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rekonstrukce a stavební úpravy stávající infrastruktury zaměřené na zabezpečení bezbariérovosti dle vyhlášky č. 398/2009 Sb.,</a:t>
          </a:r>
          <a:endParaRPr lang="cs-CZ" sz="1600" kern="1200" dirty="0">
            <a:solidFill>
              <a:schemeClr val="tx1"/>
            </a:solidFill>
          </a:endParaRPr>
        </a:p>
        <a:p>
          <a:pPr marL="271463" lvl="1" indent="-17780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pořízení vybavení budov a učeben,</a:t>
          </a:r>
        </a:p>
        <a:p>
          <a:pPr marL="271463" lvl="1" indent="-17780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pořízení kompenzačních pomůcek,</a:t>
          </a:r>
        </a:p>
        <a:p>
          <a:pPr marL="271463" lvl="1" indent="-17780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zajištění vnitřní konektivity školy a připojení k internetu.</a:t>
          </a:r>
        </a:p>
      </dsp:txBody>
      <dsp:txXfrm>
        <a:off x="185707" y="1645380"/>
        <a:ext cx="4084140" cy="3211649"/>
      </dsp:txXfrm>
    </dsp:sp>
    <dsp:sp modelId="{3C0833F5-33C0-444B-AB06-9E1EAEA52DB0}">
      <dsp:nvSpPr>
        <dsp:cNvPr id="0" name=""/>
        <dsp:cNvSpPr/>
      </dsp:nvSpPr>
      <dsp:spPr>
        <a:xfrm>
          <a:off x="4282794" y="0"/>
          <a:ext cx="4084140" cy="1633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</a:rPr>
            <a:t>Vedlejší aktivity projektu                           </a:t>
          </a:r>
          <a:r>
            <a:rPr lang="cs-CZ" sz="2000" b="1" kern="1200" dirty="0" smtClean="0"/>
            <a:t>max. 15 % CZV</a:t>
          </a:r>
          <a:endParaRPr lang="cs-CZ" sz="2000" kern="1200" dirty="0"/>
        </a:p>
      </dsp:txBody>
      <dsp:txXfrm>
        <a:off x="4282794" y="0"/>
        <a:ext cx="4084140" cy="1633656"/>
      </dsp:txXfrm>
    </dsp:sp>
    <dsp:sp modelId="{3C4B0441-7BF3-47A4-A46F-8FE8B27B6A5C}">
      <dsp:nvSpPr>
        <dsp:cNvPr id="0" name=""/>
        <dsp:cNvSpPr/>
      </dsp:nvSpPr>
      <dsp:spPr>
        <a:xfrm>
          <a:off x="4284265" y="1644224"/>
          <a:ext cx="4084140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271463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nákup pozemků pro výstavbu nové budovy nebo přístavbu stávající budovy,</a:t>
          </a:r>
          <a:endParaRPr lang="cs-CZ" sz="1600" kern="1200" dirty="0">
            <a:solidFill>
              <a:schemeClr val="tx1"/>
            </a:solidFill>
          </a:endParaRPr>
        </a:p>
        <a:p>
          <a:pPr marL="271463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demolice souvisejí </a:t>
          </a:r>
          <a:r>
            <a:rPr lang="cs-CZ" sz="1600" kern="1200" dirty="0">
              <a:solidFill>
                <a:schemeClr val="tx1"/>
              </a:solidFill>
            </a:rPr>
            <a:t>s realizací projektu,</a:t>
          </a:r>
        </a:p>
        <a:p>
          <a:pPr marL="271463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pořízení </a:t>
          </a:r>
          <a:r>
            <a:rPr lang="cs-CZ" sz="1600" kern="1200" dirty="0">
              <a:solidFill>
                <a:schemeClr val="tx1"/>
              </a:solidFill>
            </a:rPr>
            <a:t>bezpečnostních prvků a zařízení </a:t>
          </a:r>
          <a:r>
            <a:rPr lang="cs-CZ" sz="1600" kern="1200" dirty="0" smtClean="0">
              <a:solidFill>
                <a:schemeClr val="tx1"/>
              </a:solidFill>
            </a:rPr>
            <a:t>u vstupu </a:t>
          </a:r>
          <a:r>
            <a:rPr lang="cs-CZ" sz="1600" kern="1200" dirty="0">
              <a:solidFill>
                <a:schemeClr val="tx1"/>
              </a:solidFill>
            </a:rPr>
            <a:t>do budovy,</a:t>
          </a:r>
        </a:p>
        <a:p>
          <a:pPr marL="271463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úpravy zeleně a venkovního prostranství,</a:t>
          </a:r>
          <a:endParaRPr lang="cs-CZ" sz="1600" kern="1200" dirty="0">
            <a:solidFill>
              <a:schemeClr val="tx1"/>
            </a:solidFill>
          </a:endParaRPr>
        </a:p>
        <a:p>
          <a:pPr marL="271463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projektová dokumentace,</a:t>
          </a:r>
          <a:endParaRPr lang="cs-CZ" sz="1600" kern="1200" dirty="0">
            <a:solidFill>
              <a:schemeClr val="tx1"/>
            </a:solidFill>
          </a:endParaRPr>
        </a:p>
        <a:p>
          <a:pPr marL="271463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zabezpečení </a:t>
          </a:r>
          <a:r>
            <a:rPr lang="cs-CZ" sz="1600" kern="1200" dirty="0">
              <a:solidFill>
                <a:schemeClr val="tx1"/>
              </a:solidFill>
            </a:rPr>
            <a:t>výstavby </a:t>
          </a:r>
          <a:r>
            <a:rPr lang="cs-CZ" sz="1600" kern="1200" dirty="0" smtClean="0">
              <a:solidFill>
                <a:schemeClr val="tx1"/>
              </a:solidFill>
            </a:rPr>
            <a:t>(TDI, </a:t>
          </a:r>
          <a:r>
            <a:rPr lang="cs-CZ" sz="1600" kern="1200" dirty="0">
              <a:solidFill>
                <a:schemeClr val="tx1"/>
              </a:solidFill>
            </a:rPr>
            <a:t>BOZP, </a:t>
          </a:r>
          <a:r>
            <a:rPr lang="cs-CZ" sz="1600" kern="1200" dirty="0" smtClean="0">
              <a:solidFill>
                <a:schemeClr val="tx1"/>
              </a:solidFill>
            </a:rPr>
            <a:t>AD),</a:t>
          </a:r>
          <a:endParaRPr lang="cs-CZ" sz="1600" kern="1200" dirty="0">
            <a:solidFill>
              <a:schemeClr val="tx1"/>
            </a:solidFill>
          </a:endParaRPr>
        </a:p>
        <a:p>
          <a:pPr marL="271463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pořízení </a:t>
          </a:r>
          <a:r>
            <a:rPr lang="cs-CZ" sz="1600" kern="1200" dirty="0">
              <a:solidFill>
                <a:schemeClr val="tx1"/>
              </a:solidFill>
            </a:rPr>
            <a:t>služeb bezprostředně související </a:t>
          </a:r>
          <a:r>
            <a:rPr lang="cs-CZ" sz="1600" kern="1200" dirty="0" smtClean="0">
              <a:solidFill>
                <a:schemeClr val="tx1"/>
              </a:solidFill>
            </a:rPr>
            <a:t>s realizací </a:t>
          </a:r>
          <a:r>
            <a:rPr lang="cs-CZ" sz="1600" kern="1200" dirty="0">
              <a:solidFill>
                <a:schemeClr val="tx1"/>
              </a:solidFill>
            </a:rPr>
            <a:t>projektu (příprava a realizace </a:t>
          </a:r>
          <a:r>
            <a:rPr lang="cs-CZ" sz="1600" kern="1200" dirty="0" smtClean="0">
              <a:solidFill>
                <a:schemeClr val="tx1"/>
              </a:solidFill>
            </a:rPr>
            <a:t>VŘ, </a:t>
          </a:r>
          <a:r>
            <a:rPr lang="cs-CZ" sz="1600" kern="1200" dirty="0">
              <a:solidFill>
                <a:schemeClr val="tx1"/>
              </a:solidFill>
            </a:rPr>
            <a:t>zpracování studie proveditelnosti),</a:t>
          </a:r>
        </a:p>
        <a:p>
          <a:pPr marL="271463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tx1"/>
              </a:solidFill>
            </a:rPr>
            <a:t>povinná </a:t>
          </a:r>
          <a:r>
            <a:rPr lang="cs-CZ" sz="1600" kern="1200" dirty="0">
              <a:solidFill>
                <a:schemeClr val="tx1"/>
              </a:solidFill>
            </a:rPr>
            <a:t>publicita </a:t>
          </a:r>
        </a:p>
      </dsp:txBody>
      <dsp:txXfrm>
        <a:off x="4284265" y="1644224"/>
        <a:ext cx="4084140" cy="321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0.04747</cdr:x>
      <cdr:y>0</cdr:y>
    </cdr:from>
    <cdr:to>
      <cdr:x>0.9921</cdr:x>
      <cdr:y>0.32095</cdr:y>
    </cdr:to>
    <cdr:sp macro="" textlink="">
      <cdr:nvSpPr>
        <cdr:cNvPr id="2" name="Zástupný symbol pro obsah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10613" y="0"/>
          <a:ext cx="8171534" cy="1738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0" indent="0" algn="l" defTabSz="457200" rtl="0" eaLnBrk="1" latinLnBrk="0" hangingPunct="1">
            <a:lnSpc>
              <a:spcPct val="100000"/>
            </a:lnSpc>
            <a:spcBef>
              <a:spcPct val="20000"/>
            </a:spcBef>
            <a:spcAft>
              <a:spcPts val="200"/>
            </a:spcAft>
            <a:buFont typeface="Arial"/>
            <a:buNone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28650" indent="-171450" algn="l" defTabSz="457200" rtl="0" eaLnBrk="1" latinLnBrk="0" hangingPunct="1">
            <a:lnSpc>
              <a:spcPct val="100000"/>
            </a:lnSpc>
            <a:spcBef>
              <a:spcPts val="1680"/>
            </a:spcBef>
            <a:spcAft>
              <a:spcPts val="0"/>
            </a:spcAft>
            <a:buFont typeface="Arial"/>
            <a:buChar char="•"/>
            <a:defRPr sz="2000" b="1" kern="1200">
              <a:solidFill>
                <a:srgbClr val="00529C"/>
              </a:solidFill>
              <a:latin typeface="+mn-lt"/>
              <a:ea typeface="+mn-ea"/>
              <a:cs typeface="+mn-cs"/>
            </a:defRPr>
          </a:lvl2pPr>
          <a:lvl3pPr marL="1073150" indent="-158750" algn="l" defTabSz="457200" rtl="0" eaLnBrk="1" latinLnBrk="0" hangingPunct="1">
            <a:lnSpc>
              <a:spcPct val="100000"/>
            </a:lnSpc>
            <a:spcBef>
              <a:spcPts val="700"/>
            </a:spcBef>
            <a:spcAft>
              <a:spcPts val="0"/>
            </a:spcAft>
            <a:buFont typeface="Arial"/>
            <a:buChar char="•"/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28763" indent="-157163" algn="l" defTabSz="457200" rtl="0" eaLnBrk="1" latinLnBrk="0" hangingPunct="1">
            <a:lnSpc>
              <a:spcPct val="100000"/>
            </a:lnSpc>
            <a:spcBef>
              <a:spcPct val="20000"/>
            </a:spcBef>
            <a:spcAft>
              <a:spcPts val="0"/>
            </a:spcAft>
            <a:buFont typeface="Arial"/>
            <a:buChar char="–"/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73263" indent="-144463" algn="l" defTabSz="457200" rtl="0" eaLnBrk="1" latinLnBrk="0" hangingPunct="1">
            <a:lnSpc>
              <a:spcPct val="100000"/>
            </a:lnSpc>
            <a:spcBef>
              <a:spcPct val="20000"/>
            </a:spcBef>
            <a:spcAft>
              <a:spcPts val="0"/>
            </a:spcAft>
            <a:buFont typeface="Arial"/>
            <a:buChar char="»"/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457200" rtl="0" eaLnBrk="1" latinLnBrk="0" hangingPunct="1">
            <a:spcBef>
              <a:spcPct val="20000"/>
            </a:spcBef>
            <a:buFont typeface="Arial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457200" rtl="0" eaLnBrk="1" latinLnBrk="0" hangingPunct="1">
            <a:spcBef>
              <a:spcPct val="20000"/>
            </a:spcBef>
            <a:buFont typeface="Arial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457200" rtl="0" eaLnBrk="1" latinLnBrk="0" hangingPunct="1">
            <a:spcBef>
              <a:spcPct val="20000"/>
            </a:spcBef>
            <a:buFont typeface="Arial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457200" rtl="0" eaLnBrk="1" latinLnBrk="0" hangingPunct="1">
            <a:spcBef>
              <a:spcPct val="20000"/>
            </a:spcBef>
            <a:buFont typeface="Arial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074738" indent="-1074738"/>
          <a:r>
            <a:rPr lang="cs-CZ" b="1" dirty="0" smtClean="0">
              <a:solidFill>
                <a:schemeClr val="tx2"/>
              </a:solidFill>
            </a:rPr>
            <a:t>14. výzva</a:t>
          </a:r>
          <a:r>
            <a:rPr lang="cs-CZ" b="1" dirty="0" smtClean="0"/>
            <a:t>  - </a:t>
          </a:r>
          <a:r>
            <a:rPr lang="cs-CZ" dirty="0" smtClean="0"/>
            <a:t>celkem podáno 60 projektových žádostí s požadovanou alokací </a:t>
          </a:r>
        </a:p>
        <a:p xmlns:a="http://schemas.openxmlformats.org/drawingml/2006/main">
          <a:pPr marL="1074738">
            <a:spcBef>
              <a:spcPts val="0"/>
            </a:spcBef>
            <a:spcAft>
              <a:spcPts val="0"/>
            </a:spcAft>
          </a:pPr>
          <a:r>
            <a:rPr lang="cs-CZ" dirty="0" smtClean="0"/>
            <a:t>856 mil. Kč (z EFRR)</a:t>
          </a:r>
        </a:p>
        <a:p xmlns:a="http://schemas.openxmlformats.org/drawingml/2006/main">
          <a:pPr marL="1524000" indent="-1524000"/>
          <a:r>
            <a:rPr lang="cs-CZ" b="1" dirty="0" smtClean="0">
              <a:solidFill>
                <a:schemeClr val="tx2"/>
              </a:solidFill>
            </a:rPr>
            <a:t>15. výzva</a:t>
          </a:r>
          <a:r>
            <a:rPr lang="cs-CZ" b="1" dirty="0" smtClean="0"/>
            <a:t> </a:t>
          </a:r>
          <a:r>
            <a:rPr lang="cs-CZ" b="1" dirty="0" smtClean="0">
              <a:solidFill>
                <a:schemeClr val="tx2"/>
              </a:solidFill>
            </a:rPr>
            <a:t>(SVL)</a:t>
          </a:r>
          <a:r>
            <a:rPr lang="cs-CZ" b="1" dirty="0" smtClean="0"/>
            <a:t> </a:t>
          </a:r>
          <a:r>
            <a:rPr lang="cs-CZ" b="1" dirty="0"/>
            <a:t>- </a:t>
          </a:r>
          <a:r>
            <a:rPr lang="cs-CZ" dirty="0"/>
            <a:t>celkem podáno </a:t>
          </a:r>
          <a:r>
            <a:rPr lang="cs-CZ" dirty="0" smtClean="0"/>
            <a:t>170 </a:t>
          </a:r>
          <a:r>
            <a:rPr lang="cs-CZ" dirty="0"/>
            <a:t>projektových žádostí </a:t>
          </a:r>
          <a:r>
            <a:rPr lang="cs-CZ" dirty="0" smtClean="0"/>
            <a:t>s </a:t>
          </a:r>
          <a:r>
            <a:rPr lang="cs-CZ" dirty="0"/>
            <a:t>požadovanou alokací </a:t>
          </a:r>
          <a:endParaRPr lang="cs-CZ" dirty="0" smtClean="0"/>
        </a:p>
        <a:p xmlns:a="http://schemas.openxmlformats.org/drawingml/2006/main">
          <a:pPr marL="1524000">
            <a:spcBef>
              <a:spcPts val="0"/>
            </a:spcBef>
            <a:spcAft>
              <a:spcPts val="0"/>
            </a:spcAft>
          </a:pPr>
          <a:r>
            <a:rPr lang="cs-CZ" dirty="0" smtClean="0"/>
            <a:t>2 220 </a:t>
          </a:r>
          <a:r>
            <a:rPr lang="cs-CZ" dirty="0"/>
            <a:t>mil. </a:t>
          </a:r>
          <a:r>
            <a:rPr lang="cs-CZ" dirty="0" smtClean="0"/>
            <a:t>Kč </a:t>
          </a:r>
          <a:r>
            <a:rPr lang="cs-CZ" dirty="0"/>
            <a:t>(z EFRR</a:t>
          </a:r>
          <a:r>
            <a:rPr lang="cs-CZ" dirty="0" smtClean="0"/>
            <a:t>)</a:t>
          </a:r>
        </a:p>
        <a:p xmlns:a="http://schemas.openxmlformats.org/drawingml/2006/main">
          <a:pPr marL="1524000">
            <a:spcBef>
              <a:spcPts val="0"/>
            </a:spcBef>
            <a:spcAft>
              <a:spcPts val="0"/>
            </a:spcAft>
          </a:pPr>
          <a:endParaRPr lang="cs-CZ" sz="1000" dirty="0"/>
        </a:p>
        <a:p xmlns:a="http://schemas.openxmlformats.org/drawingml/2006/main">
          <a:pPr marL="265113">
            <a:spcBef>
              <a:spcPts val="0"/>
            </a:spcBef>
            <a:spcAft>
              <a:spcPts val="0"/>
            </a:spcAft>
          </a:pPr>
          <a:r>
            <a:rPr lang="cs-CZ" dirty="0" smtClean="0"/>
            <a:t>Navýšena alokace - všechny projekty s kladným hodnocením budou podpořeny.</a:t>
          </a:r>
          <a:endParaRPr lang="cs-CZ" dirty="0"/>
        </a:p>
        <a:p xmlns:a="http://schemas.openxmlformats.org/drawingml/2006/main">
          <a:pPr marL="1698625" indent="-1698625"/>
          <a:endParaRPr lang="cs-CZ" dirty="0"/>
        </a:p>
        <a:p xmlns:a="http://schemas.openxmlformats.org/drawingml/2006/main">
          <a:endParaRPr lang="cs-CZ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3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8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9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8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1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err="1" smtClean="0">
                <a:solidFill>
                  <a:prstClr val="white"/>
                </a:solidFill>
              </a:rPr>
              <a:t>www.crr.cz</a:t>
            </a:r>
            <a:endParaRPr lang="cs-CZ" sz="1300" dirty="0" smtClean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8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0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pPr defTabSz="914400"/>
            <a:endParaRPr lang="en-US" dirty="0">
              <a:latin typeface="Myriad Pr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pPr defTabSz="914400"/>
            <a:fld id="{CA6B5227-2C6F-B94D-9D8F-826F9170706D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7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453" y="754742"/>
            <a:ext cx="7772400" cy="4146441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/>
              <a:t>IROP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SC 2.4 - VZDĚLÁVÁNÍ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Centrum pro regionální rozvoj České republiky </a:t>
            </a:r>
            <a:r>
              <a:rPr lang="cs-CZ" sz="3200" dirty="0"/>
              <a:t/>
            </a:r>
            <a:br>
              <a:rPr lang="cs-CZ" sz="3200" dirty="0"/>
            </a:br>
            <a:endParaRPr lang="en-US" sz="3200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2"/>
          </p:nvPr>
        </p:nvSpPr>
        <p:spPr>
          <a:xfrm>
            <a:off x="156851" y="6356350"/>
            <a:ext cx="2481574" cy="369888"/>
          </a:xfrm>
        </p:spPr>
        <p:txBody>
          <a:bodyPr>
            <a:noAutofit/>
          </a:bodyPr>
          <a:lstStyle/>
          <a:p>
            <a:r>
              <a:rPr lang="cs-CZ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20.2.2017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85800" y="3882452"/>
            <a:ext cx="6632575" cy="1929042"/>
          </a:xfrm>
        </p:spPr>
        <p:txBody>
          <a:bodyPr>
            <a:normAutofit lnSpcReduction="10000"/>
          </a:bodyPr>
          <a:lstStyle/>
          <a:p>
            <a:pPr lvl="0"/>
            <a:endParaRPr lang="cs-CZ" altLang="cs-CZ" dirty="0" smtClean="0">
              <a:ea typeface="Myriad Pro"/>
              <a:cs typeface="Myriad Pro"/>
            </a:endParaRPr>
          </a:p>
          <a:p>
            <a:pPr lvl="0">
              <a:spcBef>
                <a:spcPts val="600"/>
              </a:spcBef>
            </a:pPr>
            <a:endParaRPr lang="cs-CZ" altLang="cs-CZ" sz="2000" b="1" dirty="0" smtClean="0">
              <a:ea typeface="Myriad Pro Black"/>
              <a:cs typeface="Myriad Pro Black"/>
            </a:endParaRPr>
          </a:p>
          <a:p>
            <a:pPr lvl="0">
              <a:spcBef>
                <a:spcPts val="600"/>
              </a:spcBef>
            </a:pPr>
            <a:endParaRPr lang="cs-CZ" altLang="cs-CZ" sz="2000" b="1" dirty="0">
              <a:ea typeface="Myriad Pro Black"/>
              <a:cs typeface="Myriad Pro Black"/>
            </a:endParaRPr>
          </a:p>
          <a:p>
            <a:pPr lvl="0">
              <a:spcBef>
                <a:spcPts val="600"/>
              </a:spcBef>
            </a:pPr>
            <a:r>
              <a:rPr lang="cs-CZ" altLang="cs-CZ" sz="2000" b="1" dirty="0" smtClean="0">
                <a:ea typeface="Myriad Pro Black"/>
                <a:cs typeface="Myriad Pro Black"/>
              </a:rPr>
              <a:t/>
            </a:r>
            <a:br>
              <a:rPr lang="cs-CZ" altLang="cs-CZ" sz="2000" b="1" dirty="0" smtClean="0">
                <a:ea typeface="Myriad Pro Black"/>
                <a:cs typeface="Myriad Pro Black"/>
              </a:rPr>
            </a:br>
            <a:r>
              <a:rPr lang="cs-CZ" altLang="cs-CZ" sz="2800" dirty="0" smtClean="0">
                <a:ea typeface="Myriad Pro Black"/>
                <a:cs typeface="Myriad Pro Black"/>
              </a:rPr>
              <a:t>Ing. Pavla Bártíková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511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2819"/>
            <a:ext cx="8229600" cy="999909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32. + 33. VÝZVA – STŘEDOŠKOLSKÉ VZDĚLÁVÁNÍ</a:t>
            </a:r>
            <a:endParaRPr lang="cs-CZ" sz="3200" b="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638629" y="1074057"/>
            <a:ext cx="8048171" cy="5052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074738" indent="-1074738"/>
            <a:r>
              <a:rPr lang="cs-CZ" sz="1800" b="1" dirty="0" smtClean="0">
                <a:solidFill>
                  <a:schemeClr val="tx2"/>
                </a:solidFill>
                <a:latin typeface="+mj-lt"/>
              </a:rPr>
              <a:t>32. výzva</a:t>
            </a:r>
            <a:r>
              <a:rPr lang="cs-CZ" sz="1800" b="1" dirty="0" smtClean="0">
                <a:latin typeface="+mj-lt"/>
              </a:rPr>
              <a:t>  - </a:t>
            </a:r>
            <a:r>
              <a:rPr lang="cs-CZ" sz="1800" dirty="0" smtClean="0">
                <a:latin typeface="+mj-lt"/>
              </a:rPr>
              <a:t>celkem podáno 46 projektových žádostí s požadovanou alokací </a:t>
            </a:r>
          </a:p>
          <a:p>
            <a:pPr marL="1074738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latin typeface="+mj-lt"/>
              </a:rPr>
              <a:t>623 mil. Kč (z EFRR)</a:t>
            </a:r>
          </a:p>
          <a:p>
            <a:pPr marL="1074738" indent="-174625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latin typeface="+mj-lt"/>
              </a:rPr>
              <a:t>- 158 % alokace (78 % při navýšení)</a:t>
            </a:r>
          </a:p>
          <a:p>
            <a:pPr marL="1524000" indent="-1524000"/>
            <a:r>
              <a:rPr lang="cs-CZ" sz="1800" b="1" dirty="0" smtClean="0">
                <a:solidFill>
                  <a:schemeClr val="tx2"/>
                </a:solidFill>
                <a:latin typeface="+mj-lt"/>
              </a:rPr>
              <a:t>33. výzva</a:t>
            </a:r>
            <a:r>
              <a:rPr lang="cs-CZ" sz="1800" b="1" dirty="0" smtClean="0">
                <a:latin typeface="+mj-lt"/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  <a:latin typeface="+mj-lt"/>
              </a:rPr>
              <a:t>(SVL)</a:t>
            </a:r>
            <a:r>
              <a:rPr lang="cs-CZ" sz="1800" b="1" dirty="0" smtClean="0">
                <a:latin typeface="+mj-lt"/>
              </a:rPr>
              <a:t> </a:t>
            </a:r>
            <a:r>
              <a:rPr lang="cs-CZ" sz="1800" b="1" dirty="0">
                <a:latin typeface="+mj-lt"/>
              </a:rPr>
              <a:t>- </a:t>
            </a:r>
            <a:r>
              <a:rPr lang="cs-CZ" sz="1800" dirty="0">
                <a:latin typeface="+mj-lt"/>
              </a:rPr>
              <a:t>celkem podáno </a:t>
            </a:r>
            <a:r>
              <a:rPr lang="cs-CZ" sz="1800" dirty="0" smtClean="0">
                <a:latin typeface="+mj-lt"/>
              </a:rPr>
              <a:t>250 </a:t>
            </a:r>
            <a:r>
              <a:rPr lang="cs-CZ" sz="1800" dirty="0">
                <a:latin typeface="+mj-lt"/>
              </a:rPr>
              <a:t>projektových žádostí </a:t>
            </a:r>
            <a:r>
              <a:rPr lang="cs-CZ" sz="1800" dirty="0" smtClean="0">
                <a:latin typeface="+mj-lt"/>
              </a:rPr>
              <a:t>s </a:t>
            </a:r>
            <a:r>
              <a:rPr lang="cs-CZ" sz="1800" dirty="0">
                <a:latin typeface="+mj-lt"/>
              </a:rPr>
              <a:t>požadovanou alokací </a:t>
            </a:r>
            <a:endParaRPr lang="cs-CZ" sz="1800" dirty="0" smtClean="0">
              <a:latin typeface="+mj-lt"/>
            </a:endParaRPr>
          </a:p>
          <a:p>
            <a:pPr marL="1524000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latin typeface="+mj-lt"/>
              </a:rPr>
              <a:t>3 581 mil. Kč </a:t>
            </a:r>
            <a:r>
              <a:rPr lang="cs-CZ" sz="1800" dirty="0">
                <a:latin typeface="+mj-lt"/>
              </a:rPr>
              <a:t>(z EFRR</a:t>
            </a:r>
            <a:r>
              <a:rPr lang="cs-CZ" sz="1800" dirty="0" smtClean="0">
                <a:latin typeface="+mj-lt"/>
              </a:rPr>
              <a:t>)</a:t>
            </a:r>
          </a:p>
          <a:p>
            <a:pPr marL="1722437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800" dirty="0" smtClean="0">
                <a:latin typeface="+mj-lt"/>
              </a:rPr>
              <a:t>390 % alokace (192 </a:t>
            </a:r>
            <a:r>
              <a:rPr lang="cs-CZ" sz="1800" dirty="0">
                <a:latin typeface="+mj-lt"/>
              </a:rPr>
              <a:t>%</a:t>
            </a:r>
            <a:r>
              <a:rPr lang="cs-CZ" sz="1800" dirty="0" smtClean="0">
                <a:latin typeface="+mj-lt"/>
              </a:rPr>
              <a:t> při navýšení)			</a:t>
            </a:r>
          </a:p>
          <a:p>
            <a:pPr marL="2179637" lvl="1" indent="-285750">
              <a:spcBef>
                <a:spcPts val="0"/>
              </a:spcBef>
              <a:buFontTx/>
              <a:buChar char="-"/>
            </a:pPr>
            <a:endParaRPr lang="cs-CZ" sz="1800" dirty="0">
              <a:latin typeface="+mj-lt"/>
            </a:endParaRPr>
          </a:p>
          <a:p>
            <a:pPr marL="6008688" lvl="8" indent="-915988">
              <a:spcBef>
                <a:spcPts val="0"/>
              </a:spcBef>
              <a:buNone/>
            </a:pPr>
            <a:r>
              <a:rPr lang="cs-CZ" sz="1800" dirty="0" smtClean="0">
                <a:latin typeface="+mj-lt"/>
              </a:rPr>
              <a:t>		HODNOCENÍ NENÍ UKONČENO</a:t>
            </a:r>
            <a:endParaRPr lang="cs-CZ" sz="1800" dirty="0">
              <a:latin typeface="+mj-lt"/>
            </a:endParaRPr>
          </a:p>
          <a:p>
            <a:pPr marL="1698625" indent="-1698625"/>
            <a:endParaRPr lang="cs-CZ" dirty="0"/>
          </a:p>
          <a:p>
            <a:endParaRPr lang="cs-CZ" sz="2000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127041"/>
              </p:ext>
            </p:extLst>
          </p:nvPr>
        </p:nvGraphicFramePr>
        <p:xfrm>
          <a:off x="457200" y="2844800"/>
          <a:ext cx="7874001" cy="355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8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72666"/>
            <a:ext cx="8229600" cy="132550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32. + 33. VÝZVA – STŘEDOŠKOLSKÉ VZDĚLÁVÁNÍ</a:t>
            </a:r>
            <a:r>
              <a:rPr lang="cs-CZ" sz="1000" dirty="0" smtClean="0"/>
              <a:t/>
            </a:r>
            <a:br>
              <a:rPr lang="cs-CZ" sz="1000" dirty="0" smtClean="0"/>
            </a:br>
            <a:r>
              <a:rPr lang="cs-CZ" sz="1000" dirty="0" smtClean="0"/>
              <a:t/>
            </a:r>
            <a:br>
              <a:rPr lang="cs-CZ" sz="1000" dirty="0" smtClean="0"/>
            </a:br>
            <a:r>
              <a:rPr lang="cs-CZ" sz="3200" u="sng" dirty="0" smtClean="0"/>
              <a:t>Jihočeský kraj</a:t>
            </a:r>
            <a:endParaRPr lang="cs-CZ" sz="3200" b="0" u="sng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5600" y="2075543"/>
            <a:ext cx="8483600" cy="4020458"/>
          </a:xfrm>
        </p:spPr>
        <p:txBody>
          <a:bodyPr>
            <a:normAutofit fontScale="92500" lnSpcReduction="10000"/>
          </a:bodyPr>
          <a:lstStyle/>
          <a:p>
            <a:pPr marL="1074738" indent="-1074738"/>
            <a:r>
              <a:rPr lang="cs-CZ" sz="2000" b="1" dirty="0" smtClean="0">
                <a:solidFill>
                  <a:schemeClr val="tx2"/>
                </a:solidFill>
                <a:latin typeface="+mj-lt"/>
              </a:rPr>
              <a:t>32. výzva</a:t>
            </a:r>
            <a:r>
              <a:rPr lang="cs-CZ" sz="2000" b="1" dirty="0" smtClean="0">
                <a:latin typeface="+mj-lt"/>
              </a:rPr>
              <a:t>  -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smtClean="0">
                <a:latin typeface="+mj-lt"/>
              </a:rPr>
              <a:t>podáno 12 </a:t>
            </a:r>
            <a:r>
              <a:rPr lang="cs-CZ" sz="2000" dirty="0">
                <a:latin typeface="+mj-lt"/>
              </a:rPr>
              <a:t>projektových </a:t>
            </a:r>
            <a:r>
              <a:rPr lang="cs-CZ" sz="2000" dirty="0" smtClean="0">
                <a:latin typeface="+mj-lt"/>
              </a:rPr>
              <a:t>žádostí </a:t>
            </a:r>
          </a:p>
          <a:p>
            <a:pPr marL="1160463" indent="-173038"/>
            <a:r>
              <a:rPr lang="cs-CZ" sz="2000" dirty="0" smtClean="0">
                <a:latin typeface="+mj-lt"/>
              </a:rPr>
              <a:t>- požadovaná alokace  95,6 </a:t>
            </a:r>
            <a:r>
              <a:rPr lang="cs-CZ" sz="2000" dirty="0">
                <a:latin typeface="+mj-lt"/>
              </a:rPr>
              <a:t>mil. Kč (z EFRR</a:t>
            </a:r>
            <a:r>
              <a:rPr lang="cs-CZ" sz="2000" dirty="0" smtClean="0">
                <a:latin typeface="+mj-lt"/>
              </a:rPr>
              <a:t>) = 15,3 % z celkové požadované alokace v rámci republiky</a:t>
            </a:r>
            <a:endParaRPr lang="cs-CZ" sz="2000" dirty="0">
              <a:latin typeface="+mj-lt"/>
            </a:endParaRPr>
          </a:p>
          <a:p>
            <a:pPr marL="1074738" indent="-1074738"/>
            <a:endParaRPr lang="cs-CZ" sz="2000" b="1" dirty="0" smtClean="0">
              <a:solidFill>
                <a:schemeClr val="tx2"/>
              </a:solidFill>
              <a:latin typeface="+mj-lt"/>
            </a:endParaRPr>
          </a:p>
          <a:p>
            <a:pPr marL="1074738" indent="-1074738"/>
            <a:r>
              <a:rPr lang="cs-CZ" sz="2000" b="1" dirty="0" smtClean="0">
                <a:solidFill>
                  <a:schemeClr val="tx2"/>
                </a:solidFill>
                <a:latin typeface="+mj-lt"/>
              </a:rPr>
              <a:t>33. výzva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  <a:latin typeface="+mj-lt"/>
              </a:rPr>
              <a:t>(SVL)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b="1" dirty="0"/>
              <a:t>- </a:t>
            </a:r>
            <a:r>
              <a:rPr lang="cs-CZ" sz="2000" dirty="0"/>
              <a:t>podáno </a:t>
            </a:r>
            <a:r>
              <a:rPr lang="cs-CZ" sz="2000" dirty="0" smtClean="0"/>
              <a:t>49 </a:t>
            </a:r>
            <a:r>
              <a:rPr lang="cs-CZ" sz="2000" dirty="0"/>
              <a:t>projektových žádostí </a:t>
            </a:r>
            <a:endParaRPr lang="cs-CZ" sz="2000" dirty="0" smtClean="0"/>
          </a:p>
          <a:p>
            <a:pPr marL="1698625" indent="-87313"/>
            <a:r>
              <a:rPr lang="cs-CZ" sz="2000" dirty="0" smtClean="0"/>
              <a:t>- </a:t>
            </a:r>
            <a:r>
              <a:rPr lang="cs-CZ" sz="2000" dirty="0"/>
              <a:t>požadovaná </a:t>
            </a:r>
            <a:r>
              <a:rPr lang="cs-CZ" sz="2000" dirty="0" smtClean="0"/>
              <a:t>alokace  494,6 </a:t>
            </a:r>
            <a:r>
              <a:rPr lang="cs-CZ" sz="2000" dirty="0"/>
              <a:t>mil. Kč (z </a:t>
            </a:r>
            <a:r>
              <a:rPr lang="cs-CZ" sz="2000" dirty="0" smtClean="0"/>
              <a:t>EFRR) </a:t>
            </a:r>
            <a:r>
              <a:rPr lang="cs-CZ" sz="2000" dirty="0"/>
              <a:t>= </a:t>
            </a:r>
            <a:r>
              <a:rPr lang="cs-CZ" sz="2000" dirty="0" smtClean="0"/>
              <a:t>13,8 </a:t>
            </a:r>
            <a:r>
              <a:rPr lang="cs-CZ" sz="2000" dirty="0"/>
              <a:t>% z celkové požadované alokace v rámci republiky</a:t>
            </a:r>
          </a:p>
          <a:p>
            <a:pPr marL="1074738" indent="536575"/>
            <a:endParaRPr lang="cs-CZ" sz="2000" dirty="0" smtClean="0"/>
          </a:p>
          <a:p>
            <a:pPr marL="1074738" indent="-1074738"/>
            <a:r>
              <a:rPr lang="cs-CZ" sz="2000" b="1" dirty="0" smtClean="0">
                <a:solidFill>
                  <a:schemeClr val="tx2"/>
                </a:solidFill>
              </a:rPr>
              <a:t>CELKEM</a:t>
            </a:r>
            <a:r>
              <a:rPr lang="cs-CZ" sz="2000" b="1" dirty="0" smtClean="0"/>
              <a:t>  </a:t>
            </a:r>
            <a:r>
              <a:rPr lang="cs-CZ" sz="2000" b="1" dirty="0"/>
              <a:t>-</a:t>
            </a:r>
            <a:r>
              <a:rPr lang="cs-CZ" sz="2000" dirty="0"/>
              <a:t> podáno </a:t>
            </a:r>
            <a:r>
              <a:rPr lang="cs-CZ" sz="2000" dirty="0" smtClean="0"/>
              <a:t>61 </a:t>
            </a:r>
            <a:r>
              <a:rPr lang="cs-CZ" sz="2000" dirty="0"/>
              <a:t>projektových žádostí = </a:t>
            </a:r>
            <a:r>
              <a:rPr lang="cs-CZ" sz="2000" dirty="0" smtClean="0"/>
              <a:t>20,6 % </a:t>
            </a:r>
            <a:r>
              <a:rPr lang="cs-CZ" sz="2000" dirty="0"/>
              <a:t>z celkové </a:t>
            </a:r>
            <a:r>
              <a:rPr lang="cs-CZ" sz="2000" dirty="0" smtClean="0"/>
              <a:t>počtu projektů v </a:t>
            </a:r>
            <a:r>
              <a:rPr lang="cs-CZ" sz="2000" dirty="0"/>
              <a:t>rámci </a:t>
            </a:r>
            <a:r>
              <a:rPr lang="cs-CZ" sz="2000" dirty="0" smtClean="0"/>
              <a:t>republiky</a:t>
            </a:r>
          </a:p>
          <a:p>
            <a:pPr marL="1160463" indent="-260350"/>
            <a:r>
              <a:rPr lang="cs-CZ" sz="2000" dirty="0" smtClean="0"/>
              <a:t>- požadovaná alokace  590,2 mil. Kč (z EFRR) = 14 % z celkové požadované alokace v rámci republiky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2819"/>
            <a:ext cx="8229600" cy="999909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46. + 47. VÝZVA – ZÁKLADNÍ VZDĚLÁVÁNÍ</a:t>
            </a:r>
            <a:endParaRPr lang="cs-CZ" sz="3200" b="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638629" y="1074057"/>
            <a:ext cx="8048171" cy="5052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074738" indent="-1074738"/>
            <a:r>
              <a:rPr lang="cs-CZ" sz="1800" b="1" dirty="0" smtClean="0">
                <a:solidFill>
                  <a:schemeClr val="tx2"/>
                </a:solidFill>
                <a:latin typeface="+mj-lt"/>
              </a:rPr>
              <a:t>46. výzva</a:t>
            </a:r>
            <a:r>
              <a:rPr lang="cs-CZ" sz="1800" b="1" dirty="0" smtClean="0">
                <a:latin typeface="+mj-lt"/>
              </a:rPr>
              <a:t>  - </a:t>
            </a:r>
            <a:r>
              <a:rPr lang="cs-CZ" sz="1800" dirty="0" smtClean="0">
                <a:latin typeface="+mj-lt"/>
              </a:rPr>
              <a:t>celkem podáno 183 projektových žádostí s požadovanou alokací </a:t>
            </a:r>
          </a:p>
          <a:p>
            <a:pPr marL="1074738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latin typeface="+mj-lt"/>
              </a:rPr>
              <a:t>2 188 mil. Kč (z EFRR)</a:t>
            </a:r>
          </a:p>
          <a:p>
            <a:pPr marL="1074738" indent="-174625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latin typeface="+mj-lt"/>
              </a:rPr>
              <a:t>- 398 % alokace (275 % při navýšení)</a:t>
            </a:r>
          </a:p>
          <a:p>
            <a:pPr marL="1524000" indent="-1524000"/>
            <a:r>
              <a:rPr lang="cs-CZ" sz="1800" b="1" dirty="0" smtClean="0">
                <a:solidFill>
                  <a:schemeClr val="tx2"/>
                </a:solidFill>
                <a:latin typeface="+mj-lt"/>
              </a:rPr>
              <a:t>47. výzva</a:t>
            </a:r>
            <a:r>
              <a:rPr lang="cs-CZ" sz="1800" b="1" dirty="0" smtClean="0">
                <a:latin typeface="+mj-lt"/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  <a:latin typeface="+mj-lt"/>
              </a:rPr>
              <a:t>(SVL)</a:t>
            </a:r>
            <a:r>
              <a:rPr lang="cs-CZ" sz="1800" b="1" dirty="0" smtClean="0">
                <a:latin typeface="+mj-lt"/>
              </a:rPr>
              <a:t> </a:t>
            </a:r>
            <a:r>
              <a:rPr lang="cs-CZ" sz="1800" b="1" dirty="0">
                <a:latin typeface="+mj-lt"/>
              </a:rPr>
              <a:t>- </a:t>
            </a:r>
            <a:r>
              <a:rPr lang="cs-CZ" sz="1800" dirty="0">
                <a:latin typeface="+mj-lt"/>
              </a:rPr>
              <a:t>celkem podáno </a:t>
            </a:r>
            <a:r>
              <a:rPr lang="cs-CZ" sz="1800" dirty="0" smtClean="0">
                <a:latin typeface="+mj-lt"/>
              </a:rPr>
              <a:t>655 </a:t>
            </a:r>
            <a:r>
              <a:rPr lang="cs-CZ" sz="1800" dirty="0">
                <a:latin typeface="+mj-lt"/>
              </a:rPr>
              <a:t>projektových žádostí </a:t>
            </a:r>
            <a:r>
              <a:rPr lang="cs-CZ" sz="1800" dirty="0" smtClean="0">
                <a:latin typeface="+mj-lt"/>
              </a:rPr>
              <a:t>s </a:t>
            </a:r>
            <a:r>
              <a:rPr lang="cs-CZ" sz="1800" dirty="0">
                <a:latin typeface="+mj-lt"/>
              </a:rPr>
              <a:t>požadovanou alokací </a:t>
            </a:r>
            <a:endParaRPr lang="cs-CZ" sz="1800" dirty="0" smtClean="0">
              <a:latin typeface="+mj-lt"/>
            </a:endParaRPr>
          </a:p>
          <a:p>
            <a:pPr marL="1524000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latin typeface="+mj-lt"/>
              </a:rPr>
              <a:t>7 295 mil. Kč </a:t>
            </a:r>
            <a:r>
              <a:rPr lang="cs-CZ" sz="1800" dirty="0">
                <a:latin typeface="+mj-lt"/>
              </a:rPr>
              <a:t>(z EFRR</a:t>
            </a:r>
            <a:r>
              <a:rPr lang="cs-CZ" sz="1800" dirty="0" smtClean="0">
                <a:latin typeface="+mj-lt"/>
              </a:rPr>
              <a:t>)</a:t>
            </a:r>
          </a:p>
          <a:p>
            <a:pPr marL="1722437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800" dirty="0" smtClean="0">
                <a:latin typeface="+mj-lt"/>
              </a:rPr>
              <a:t>570 % alokace (394 </a:t>
            </a:r>
            <a:r>
              <a:rPr lang="cs-CZ" sz="1800" dirty="0">
                <a:latin typeface="+mj-lt"/>
              </a:rPr>
              <a:t>%</a:t>
            </a:r>
            <a:r>
              <a:rPr lang="cs-CZ" sz="1800" dirty="0" smtClean="0">
                <a:latin typeface="+mj-lt"/>
              </a:rPr>
              <a:t> při navýšení)			</a:t>
            </a:r>
          </a:p>
          <a:p>
            <a:pPr marL="2179637" lvl="1" indent="-285750">
              <a:spcBef>
                <a:spcPts val="0"/>
              </a:spcBef>
              <a:buFontTx/>
              <a:buChar char="-"/>
            </a:pPr>
            <a:endParaRPr lang="cs-CZ" sz="1800" dirty="0">
              <a:latin typeface="+mj-lt"/>
            </a:endParaRPr>
          </a:p>
          <a:p>
            <a:pPr marL="6008688" lvl="8" indent="-915988">
              <a:spcBef>
                <a:spcPts val="0"/>
              </a:spcBef>
              <a:buNone/>
            </a:pPr>
            <a:r>
              <a:rPr lang="cs-CZ" sz="1800" dirty="0" smtClean="0">
                <a:latin typeface="+mj-lt"/>
              </a:rPr>
              <a:t>		HODNOCENÍ NENÍ UKONČENO</a:t>
            </a:r>
            <a:endParaRPr lang="cs-CZ" sz="1800" dirty="0">
              <a:latin typeface="+mj-lt"/>
            </a:endParaRPr>
          </a:p>
          <a:p>
            <a:pPr marL="1698625" indent="-1698625"/>
            <a:endParaRPr lang="cs-CZ" dirty="0"/>
          </a:p>
          <a:p>
            <a:endParaRPr lang="cs-CZ" sz="2000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135174"/>
              </p:ext>
            </p:extLst>
          </p:nvPr>
        </p:nvGraphicFramePr>
        <p:xfrm>
          <a:off x="261257" y="2859313"/>
          <a:ext cx="8636000" cy="355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29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72666"/>
            <a:ext cx="8229600" cy="132550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46. + 47. VÝZVA – ZÁKLADNÍ VZDĚLÁVÁNÍ</a:t>
            </a:r>
            <a:r>
              <a:rPr lang="cs-CZ" sz="1000" dirty="0" smtClean="0"/>
              <a:t/>
            </a:r>
            <a:br>
              <a:rPr lang="cs-CZ" sz="1000" dirty="0" smtClean="0"/>
            </a:br>
            <a:r>
              <a:rPr lang="cs-CZ" sz="1000" dirty="0" smtClean="0"/>
              <a:t/>
            </a:r>
            <a:br>
              <a:rPr lang="cs-CZ" sz="1000" dirty="0" smtClean="0"/>
            </a:br>
            <a:r>
              <a:rPr lang="cs-CZ" sz="3200" u="sng" dirty="0" smtClean="0"/>
              <a:t>Jihočeský kraj</a:t>
            </a:r>
            <a:endParaRPr lang="cs-CZ" sz="3200" b="0" u="sng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04571"/>
            <a:ext cx="8483600" cy="4049486"/>
          </a:xfrm>
        </p:spPr>
        <p:txBody>
          <a:bodyPr>
            <a:normAutofit fontScale="92500" lnSpcReduction="10000"/>
          </a:bodyPr>
          <a:lstStyle/>
          <a:p>
            <a:pPr marL="1074738" indent="-1074738"/>
            <a:r>
              <a:rPr lang="cs-CZ" sz="2000" b="1" dirty="0" smtClean="0">
                <a:solidFill>
                  <a:schemeClr val="tx2"/>
                </a:solidFill>
                <a:latin typeface="+mj-lt"/>
              </a:rPr>
              <a:t>46. výzva</a:t>
            </a:r>
            <a:r>
              <a:rPr lang="cs-CZ" sz="2000" b="1" dirty="0" smtClean="0">
                <a:latin typeface="+mj-lt"/>
              </a:rPr>
              <a:t>  - </a:t>
            </a:r>
            <a:r>
              <a:rPr lang="cs-CZ" sz="2000" dirty="0" smtClean="0">
                <a:latin typeface="+mj-lt"/>
              </a:rPr>
              <a:t>podáno 17 </a:t>
            </a:r>
            <a:r>
              <a:rPr lang="cs-CZ" sz="2000" dirty="0">
                <a:latin typeface="+mj-lt"/>
              </a:rPr>
              <a:t>projektových </a:t>
            </a:r>
            <a:r>
              <a:rPr lang="cs-CZ" sz="2000" dirty="0" smtClean="0">
                <a:latin typeface="+mj-lt"/>
              </a:rPr>
              <a:t>žádostí </a:t>
            </a:r>
            <a:endParaRPr lang="cs-CZ" sz="2000" dirty="0" smtClean="0">
              <a:latin typeface="+mj-lt"/>
            </a:endParaRPr>
          </a:p>
          <a:p>
            <a:pPr marL="1162050" indent="-174625"/>
            <a:r>
              <a:rPr lang="cs-CZ" sz="2000" dirty="0" smtClean="0">
                <a:latin typeface="+mj-lt"/>
              </a:rPr>
              <a:t>- </a:t>
            </a:r>
            <a:r>
              <a:rPr lang="cs-CZ" sz="2000" dirty="0" smtClean="0">
                <a:latin typeface="+mj-lt"/>
              </a:rPr>
              <a:t>požadovaná alokace  143 </a:t>
            </a:r>
            <a:r>
              <a:rPr lang="cs-CZ" sz="2000" dirty="0">
                <a:latin typeface="+mj-lt"/>
              </a:rPr>
              <a:t>mil. Kč (z EFRR</a:t>
            </a:r>
            <a:r>
              <a:rPr lang="cs-CZ" sz="2000" dirty="0" smtClean="0">
                <a:latin typeface="+mj-lt"/>
              </a:rPr>
              <a:t>) </a:t>
            </a:r>
            <a:r>
              <a:rPr lang="cs-CZ" sz="2000" dirty="0"/>
              <a:t>= </a:t>
            </a:r>
            <a:r>
              <a:rPr lang="cs-CZ" sz="2000" dirty="0" smtClean="0"/>
              <a:t>6,5 </a:t>
            </a:r>
            <a:r>
              <a:rPr lang="cs-CZ" sz="2000" dirty="0"/>
              <a:t>% z celkové požadované alokace v rámci </a:t>
            </a:r>
            <a:r>
              <a:rPr lang="cs-CZ" sz="2000" dirty="0" smtClean="0"/>
              <a:t>republiky</a:t>
            </a:r>
            <a:endParaRPr lang="cs-CZ" sz="2000" dirty="0">
              <a:latin typeface="+mj-lt"/>
            </a:endParaRPr>
          </a:p>
          <a:p>
            <a:pPr marL="1074738" indent="-1074738"/>
            <a:endParaRPr lang="cs-CZ" sz="2000" b="1" dirty="0" smtClean="0">
              <a:solidFill>
                <a:schemeClr val="tx2"/>
              </a:solidFill>
              <a:latin typeface="+mj-lt"/>
            </a:endParaRPr>
          </a:p>
          <a:p>
            <a:pPr marL="1074738" indent="-1074738"/>
            <a:r>
              <a:rPr lang="cs-CZ" sz="2000" b="1" dirty="0" smtClean="0">
                <a:solidFill>
                  <a:schemeClr val="tx2"/>
                </a:solidFill>
                <a:latin typeface="+mj-lt"/>
              </a:rPr>
              <a:t>47. výzva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  <a:latin typeface="+mj-lt"/>
              </a:rPr>
              <a:t>(SVL)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b="1" dirty="0"/>
              <a:t>- </a:t>
            </a:r>
            <a:r>
              <a:rPr lang="cs-CZ" sz="2000" dirty="0"/>
              <a:t>podáno </a:t>
            </a:r>
            <a:r>
              <a:rPr lang="cs-CZ" sz="2000" dirty="0" smtClean="0"/>
              <a:t>52 </a:t>
            </a:r>
            <a:r>
              <a:rPr lang="cs-CZ" sz="2000" dirty="0"/>
              <a:t>projektových žádostí </a:t>
            </a:r>
            <a:endParaRPr lang="cs-CZ" sz="2000" dirty="0" smtClean="0"/>
          </a:p>
          <a:p>
            <a:pPr marL="1700213" indent="-176213">
              <a:buFontTx/>
              <a:buChar char="-"/>
            </a:pPr>
            <a:r>
              <a:rPr lang="cs-CZ" sz="2000" dirty="0" smtClean="0"/>
              <a:t>požadovaná alokace  460 </a:t>
            </a:r>
            <a:r>
              <a:rPr lang="cs-CZ" sz="2000" dirty="0"/>
              <a:t>mil. Kč (z </a:t>
            </a:r>
            <a:r>
              <a:rPr lang="cs-CZ" sz="2000" dirty="0" smtClean="0"/>
              <a:t>EFRR) </a:t>
            </a:r>
            <a:r>
              <a:rPr lang="cs-CZ" sz="2000" dirty="0"/>
              <a:t>= </a:t>
            </a:r>
            <a:r>
              <a:rPr lang="cs-CZ" sz="2000" dirty="0" smtClean="0"/>
              <a:t>6,3 </a:t>
            </a:r>
            <a:r>
              <a:rPr lang="cs-CZ" sz="2000" dirty="0"/>
              <a:t>% z celkové požadované alokace v rámci </a:t>
            </a:r>
            <a:r>
              <a:rPr lang="cs-CZ" sz="2000" dirty="0" smtClean="0"/>
              <a:t>republiky</a:t>
            </a:r>
          </a:p>
          <a:p>
            <a:pPr marL="1524000"/>
            <a:endParaRPr lang="cs-CZ" sz="2000" dirty="0" smtClean="0"/>
          </a:p>
          <a:p>
            <a:pPr marL="1074738" indent="-1074738"/>
            <a:r>
              <a:rPr lang="cs-CZ" sz="2000" b="1" dirty="0">
                <a:solidFill>
                  <a:schemeClr val="tx2"/>
                </a:solidFill>
              </a:rPr>
              <a:t>CELKEM</a:t>
            </a:r>
            <a:r>
              <a:rPr lang="cs-CZ" sz="2000" b="1" dirty="0"/>
              <a:t>  -</a:t>
            </a:r>
            <a:r>
              <a:rPr lang="cs-CZ" sz="2000" dirty="0"/>
              <a:t> podáno </a:t>
            </a:r>
            <a:r>
              <a:rPr lang="cs-CZ" sz="2000" dirty="0" smtClean="0"/>
              <a:t>69 </a:t>
            </a:r>
            <a:r>
              <a:rPr lang="cs-CZ" sz="2000" dirty="0"/>
              <a:t>projektových žádostí = </a:t>
            </a:r>
            <a:r>
              <a:rPr lang="cs-CZ" sz="2000" dirty="0" smtClean="0"/>
              <a:t>8,2 </a:t>
            </a:r>
            <a:r>
              <a:rPr lang="cs-CZ" sz="2000" dirty="0"/>
              <a:t>% z celkové počtu projektů v rámci republiky</a:t>
            </a:r>
          </a:p>
          <a:p>
            <a:pPr marL="1160463" indent="-173038"/>
            <a:r>
              <a:rPr lang="cs-CZ" sz="2000" dirty="0"/>
              <a:t>- požadovaná alokace  </a:t>
            </a:r>
            <a:r>
              <a:rPr lang="cs-CZ" sz="2000" dirty="0" smtClean="0"/>
              <a:t>603,2 </a:t>
            </a:r>
            <a:r>
              <a:rPr lang="cs-CZ" sz="2000" dirty="0"/>
              <a:t>mil. Kč (z EFRR) = </a:t>
            </a:r>
            <a:r>
              <a:rPr lang="cs-CZ" sz="2000" dirty="0" smtClean="0"/>
              <a:t>6,4 </a:t>
            </a:r>
            <a:r>
              <a:rPr lang="cs-CZ" sz="2000" dirty="0"/>
              <a:t>% z celkové požadované alokace v rámci </a:t>
            </a:r>
            <a:r>
              <a:rPr lang="cs-CZ" sz="2000" dirty="0" smtClean="0"/>
              <a:t>republiky</a:t>
            </a:r>
            <a:r>
              <a:rPr lang="cs-CZ" sz="2000" dirty="0"/>
              <a:t>	</a:t>
            </a:r>
            <a:r>
              <a:rPr lang="cs-CZ" sz="2000" dirty="0" smtClean="0"/>
              <a:t>	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9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96005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SPECIFICKÝ CÍL 2.4 </a:t>
            </a:r>
            <a:br>
              <a:rPr lang="cs-CZ" dirty="0"/>
            </a:br>
            <a:r>
              <a:rPr lang="cs-CZ" sz="3100" dirty="0"/>
              <a:t>ZVÝŠENÍ KVALITY A DOSTUPNOSTI INFRASTRUKTURY PRO VZDĚLÁVÁNÍ A CELOŽIVOTNÍ </a:t>
            </a:r>
            <a:r>
              <a:rPr lang="cs-CZ" sz="3100" dirty="0" smtClean="0"/>
              <a:t>UČENÍ</a:t>
            </a:r>
            <a:br>
              <a:rPr lang="cs-CZ" sz="31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2700" dirty="0" smtClean="0"/>
              <a:t>„Proces tvorby, hodnocení a realizace projektu.“</a:t>
            </a:r>
            <a:endParaRPr lang="cs-CZ" sz="2700" dirty="0"/>
          </a:p>
        </p:txBody>
      </p:sp>
      <p:pic>
        <p:nvPicPr>
          <p:cNvPr id="3074" name="Picture 2" descr="C:\Users\bartikovap\Desktop\prezentace_PSV_20_2_2016\vtip-obraz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301040"/>
            <a:ext cx="7589520" cy="391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1650" y="1320807"/>
            <a:ext cx="7772400" cy="442776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         Děkuji vám za pozornost.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/>
          </p:nvPr>
        </p:nvSpPr>
        <p:spPr>
          <a:xfrm>
            <a:off x="441001" y="6351587"/>
            <a:ext cx="2006600" cy="36988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20.2.2017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836087" y="3655689"/>
            <a:ext cx="570337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</a:rPr>
              <a:t>Ing. Pavla Bártíková</a:t>
            </a:r>
          </a:p>
          <a:p>
            <a:r>
              <a:rPr lang="cs-CZ" dirty="0">
                <a:solidFill>
                  <a:schemeClr val="bg1"/>
                </a:solidFill>
              </a:rPr>
              <a:t>specialista pro absorpční kapacitu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Oddělení </a:t>
            </a:r>
            <a:r>
              <a:rPr lang="cs-CZ" dirty="0">
                <a:solidFill>
                  <a:schemeClr val="bg1"/>
                </a:solidFill>
              </a:rPr>
              <a:t>pro Jihočeský kraj</a:t>
            </a:r>
          </a:p>
          <a:p>
            <a:r>
              <a:rPr lang="cs-CZ" dirty="0">
                <a:solidFill>
                  <a:schemeClr val="bg1"/>
                </a:solidFill>
              </a:rPr>
              <a:t>Centrum pro regionální rozvoj České republiky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tel.: 725 </a:t>
            </a:r>
            <a:r>
              <a:rPr lang="cs-CZ" dirty="0" smtClean="0">
                <a:solidFill>
                  <a:schemeClr val="bg1"/>
                </a:solidFill>
              </a:rPr>
              <a:t> 793  </a:t>
            </a:r>
            <a:r>
              <a:rPr lang="cs-CZ" dirty="0">
                <a:solidFill>
                  <a:schemeClr val="bg1"/>
                </a:solidFill>
              </a:rPr>
              <a:t>625,  381 </a:t>
            </a:r>
            <a:r>
              <a:rPr lang="cs-CZ" dirty="0" smtClean="0">
                <a:solidFill>
                  <a:schemeClr val="bg1"/>
                </a:solidFill>
              </a:rPr>
              <a:t> 670  026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e-mail: </a:t>
            </a:r>
            <a:r>
              <a:rPr lang="cs-CZ" dirty="0" smtClean="0">
                <a:solidFill>
                  <a:schemeClr val="bg1"/>
                </a:solidFill>
              </a:rPr>
              <a:t> pavla.bartikova@crr.cz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230064"/>
            <a:ext cx="8343900" cy="1859994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cs-CZ" sz="3200" dirty="0" smtClean="0"/>
              <a:t>SPECIFICKÝ </a:t>
            </a:r>
            <a:r>
              <a:rPr lang="cs-CZ" sz="3200" dirty="0"/>
              <a:t>CÍL </a:t>
            </a:r>
            <a:r>
              <a:rPr lang="cs-CZ" sz="3200" dirty="0" smtClean="0"/>
              <a:t>2.4 </a:t>
            </a:r>
            <a:br>
              <a:rPr lang="cs-CZ" sz="3200" dirty="0" smtClean="0"/>
            </a:br>
            <a:r>
              <a:rPr lang="cs-CZ" sz="2900" dirty="0" smtClean="0"/>
              <a:t>ZVÝŠENÍ KVALITY A DOSTUPNOSTI INFRASTRUKTURY PRO VZDĚLÁVÁNÍ A CELOŽIVOTNÍ UČENÍ</a:t>
            </a:r>
            <a:endParaRPr lang="cs-CZ" sz="2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6725" y="2104572"/>
            <a:ext cx="8220075" cy="4121840"/>
          </a:xfrm>
        </p:spPr>
        <p:txBody>
          <a:bodyPr>
            <a:noAutofit/>
          </a:bodyPr>
          <a:lstStyle/>
          <a:p>
            <a:r>
              <a:rPr lang="cs-CZ" b="1" dirty="0" smtClean="0">
                <a:latin typeface="+mj-lt"/>
              </a:rPr>
              <a:t>Cílem SC 2.4  </a:t>
            </a:r>
            <a:r>
              <a:rPr lang="cs-CZ" dirty="0" smtClean="0">
                <a:latin typeface="+mj-lt"/>
              </a:rPr>
              <a:t>je zvýšení kvality vzdělávání ve čtyřech klíčových kompetencích ve </a:t>
            </a:r>
            <a:r>
              <a:rPr lang="cs-CZ" dirty="0">
                <a:latin typeface="+mj-lt"/>
              </a:rPr>
              <a:t>vazbě na budoucí uplatnění na trhu </a:t>
            </a:r>
            <a:r>
              <a:rPr lang="cs-CZ" dirty="0" smtClean="0">
                <a:latin typeface="+mj-lt"/>
              </a:rPr>
              <a:t>práce</a:t>
            </a:r>
            <a:r>
              <a:rPr lang="cs-CZ" dirty="0">
                <a:latin typeface="+mj-lt"/>
              </a:rPr>
              <a:t>:</a:t>
            </a:r>
            <a:r>
              <a:rPr lang="cs-CZ" dirty="0"/>
              <a:t>	</a:t>
            </a:r>
            <a:endParaRPr lang="cs-CZ" dirty="0" smtClean="0">
              <a:latin typeface="+mj-lt"/>
            </a:endParaRPr>
          </a:p>
          <a:p>
            <a:pPr marL="342900" indent="-34290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komunikace </a:t>
            </a:r>
            <a:r>
              <a:rPr lang="cs-CZ" dirty="0">
                <a:latin typeface="+mj-lt"/>
              </a:rPr>
              <a:t>v cizích </a:t>
            </a:r>
            <a:r>
              <a:rPr lang="cs-CZ" dirty="0" smtClean="0">
                <a:latin typeface="+mj-lt"/>
              </a:rPr>
              <a:t>jazycích</a:t>
            </a:r>
          </a:p>
          <a:p>
            <a:pPr marL="342900" indent="-34290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přírodní vědy </a:t>
            </a:r>
          </a:p>
          <a:p>
            <a:pPr marL="342900" indent="-34290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technické </a:t>
            </a:r>
            <a:r>
              <a:rPr lang="cs-CZ" dirty="0">
                <a:latin typeface="+mj-lt"/>
              </a:rPr>
              <a:t>a </a:t>
            </a:r>
            <a:r>
              <a:rPr lang="cs-CZ" dirty="0" smtClean="0">
                <a:latin typeface="+mj-lt"/>
              </a:rPr>
              <a:t>řemeslné obory </a:t>
            </a:r>
          </a:p>
          <a:p>
            <a:pPr marL="342900" indent="-34290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práce </a:t>
            </a:r>
            <a:r>
              <a:rPr lang="cs-CZ" dirty="0">
                <a:latin typeface="+mj-lt"/>
              </a:rPr>
              <a:t>s digitálními </a:t>
            </a:r>
            <a:r>
              <a:rPr lang="cs-CZ" dirty="0" smtClean="0">
                <a:latin typeface="+mj-lt"/>
              </a:rPr>
              <a:t>technologiemi</a:t>
            </a:r>
            <a:endParaRPr lang="cs-CZ" dirty="0" smtClean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cs-CZ" sz="2200" b="1" u="sng" dirty="0" smtClean="0">
                <a:solidFill>
                  <a:schemeClr val="tx2"/>
                </a:solidFill>
                <a:latin typeface="+mj-lt"/>
              </a:rPr>
              <a:t>Celková a</a:t>
            </a:r>
            <a:r>
              <a:rPr lang="fr-FR" sz="2200" b="1" u="sng" dirty="0" smtClean="0">
                <a:solidFill>
                  <a:schemeClr val="tx2"/>
                </a:solidFill>
                <a:latin typeface="+mj-lt"/>
              </a:rPr>
              <a:t>lokace</a:t>
            </a:r>
            <a:r>
              <a:rPr lang="cs-CZ" sz="2200" b="1" u="sng" dirty="0" smtClean="0">
                <a:solidFill>
                  <a:schemeClr val="tx2"/>
                </a:solidFill>
                <a:latin typeface="+mj-lt"/>
              </a:rPr>
              <a:t> SC</a:t>
            </a:r>
            <a:r>
              <a:rPr lang="cs-CZ" sz="2200" b="1" u="sng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2200" b="1" u="sng" dirty="0" smtClean="0">
                <a:solidFill>
                  <a:schemeClr val="tx2"/>
                </a:solidFill>
                <a:latin typeface="+mj-lt"/>
              </a:rPr>
              <a:t>2.4 (z EFRR):     473</a:t>
            </a:r>
            <a:r>
              <a:rPr lang="fr-FR" sz="2200" b="1" u="sng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2200" b="1" u="sng" dirty="0">
                <a:solidFill>
                  <a:schemeClr val="tx2"/>
                </a:solidFill>
                <a:latin typeface="+mj-lt"/>
              </a:rPr>
              <a:t>mil. </a:t>
            </a:r>
            <a:r>
              <a:rPr lang="fr-FR" sz="2200" b="1" u="sng" dirty="0" smtClean="0">
                <a:solidFill>
                  <a:schemeClr val="tx2"/>
                </a:solidFill>
                <a:latin typeface="+mj-lt"/>
              </a:rPr>
              <a:t>EUR</a:t>
            </a:r>
            <a:r>
              <a:rPr lang="cs-CZ" sz="2200" b="1" u="sng" dirty="0" smtClean="0">
                <a:solidFill>
                  <a:schemeClr val="tx2"/>
                </a:solidFill>
                <a:latin typeface="+mj-lt"/>
              </a:rPr>
              <a:t>  –  cca 13 mld. Kč</a:t>
            </a:r>
          </a:p>
          <a:p>
            <a:r>
              <a:rPr lang="cs-CZ" dirty="0" smtClean="0">
                <a:latin typeface="+mj-lt"/>
              </a:rPr>
              <a:t>S národním </a:t>
            </a:r>
            <a:r>
              <a:rPr lang="cs-CZ" dirty="0">
                <a:latin typeface="+mj-lt"/>
              </a:rPr>
              <a:t>spolufinancováním (státní rozpočet + zdroje příjemce) se jedná o více jak </a:t>
            </a:r>
            <a:r>
              <a:rPr lang="cs-CZ" b="1" dirty="0">
                <a:latin typeface="+mj-lt"/>
              </a:rPr>
              <a:t>15 mld. Kč </a:t>
            </a:r>
            <a:r>
              <a:rPr lang="cs-CZ" dirty="0" smtClean="0">
                <a:latin typeface="+mj-lt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800" dirty="0">
              <a:latin typeface="+mj-lt"/>
            </a:endParaRPr>
          </a:p>
          <a:p>
            <a:r>
              <a:rPr lang="cs-CZ" dirty="0">
                <a:latin typeface="+mj-lt"/>
              </a:rPr>
              <a:t>Přibližně 35 % této alokace (4,58 mld. Kč z EU) bude rozděleno pomocí integrovaných nástrojů ITI/IPRÚ.</a:t>
            </a:r>
            <a:endParaRPr lang="cs-CZ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87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/>
              <a:t>PODPOROVANÉ AKTIVITY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10271961"/>
              </p:ext>
            </p:extLst>
          </p:nvPr>
        </p:nvGraphicFramePr>
        <p:xfrm>
          <a:off x="314123" y="1109455"/>
          <a:ext cx="8740146" cy="501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19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91441"/>
            <a:ext cx="8343900" cy="1710064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3200" dirty="0" smtClean="0"/>
              <a:t>SPECIFICKÝ </a:t>
            </a:r>
            <a:r>
              <a:rPr lang="cs-CZ" sz="3200" dirty="0"/>
              <a:t>CÍL </a:t>
            </a:r>
            <a:r>
              <a:rPr lang="cs-CZ" sz="3200" dirty="0" smtClean="0"/>
              <a:t>2.4 </a:t>
            </a:r>
            <a:br>
              <a:rPr lang="cs-CZ" sz="3200" dirty="0" smtClean="0"/>
            </a:br>
            <a:r>
              <a:rPr lang="cs-CZ" sz="2900" dirty="0" smtClean="0"/>
              <a:t>ZVÝŠENÍ KVALITY A DOSTUPNOSTI INFRASTRUKTURY PRO VZDĚLÁVÁNÍ A CELOŽIVOTNÍ UČENÍ</a:t>
            </a:r>
            <a:endParaRPr lang="cs-CZ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85372" y="1801505"/>
            <a:ext cx="7503886" cy="4418320"/>
          </a:xfrm>
        </p:spPr>
        <p:txBody>
          <a:bodyPr>
            <a:noAutofit/>
          </a:bodyPr>
          <a:lstStyle/>
          <a:p>
            <a:pPr algn="just"/>
            <a:r>
              <a:rPr lang="cs-CZ" dirty="0" smtClean="0">
                <a:latin typeface="+mj-lt"/>
              </a:rPr>
              <a:t>Výzvy pro </a:t>
            </a:r>
            <a:r>
              <a:rPr lang="cs-CZ" u="sng" dirty="0" smtClean="0">
                <a:latin typeface="+mj-lt"/>
              </a:rPr>
              <a:t>individuální projekty</a:t>
            </a:r>
            <a:r>
              <a:rPr lang="cs-CZ" dirty="0" smtClean="0">
                <a:latin typeface="+mj-lt"/>
              </a:rPr>
              <a:t> zaměřeny:</a:t>
            </a:r>
            <a:endParaRPr lang="cs-CZ" dirty="0"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j-lt"/>
              </a:rPr>
              <a:t>předškolní vzdělávání</a:t>
            </a:r>
            <a:r>
              <a:rPr lang="cs-CZ" dirty="0" smtClean="0">
                <a:latin typeface="+mj-lt"/>
              </a:rPr>
              <a:t>							</a:t>
            </a:r>
            <a:endParaRPr lang="cs-CZ" b="1" dirty="0" smtClean="0"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j-lt"/>
              </a:rPr>
              <a:t>základní školy									</a:t>
            </a:r>
            <a:endParaRPr lang="cs-CZ" dirty="0"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j-lt"/>
              </a:rPr>
              <a:t>střední </a:t>
            </a:r>
            <a:r>
              <a:rPr lang="cs-CZ" b="1" dirty="0">
                <a:latin typeface="+mj-lt"/>
              </a:rPr>
              <a:t>a </a:t>
            </a:r>
            <a:r>
              <a:rPr lang="cs-CZ" b="1" dirty="0" smtClean="0">
                <a:latin typeface="+mj-lt"/>
              </a:rPr>
              <a:t>vyšší odborné školy						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j-lt"/>
              </a:rPr>
              <a:t>zájmové, neformální </a:t>
            </a:r>
            <a:r>
              <a:rPr lang="cs-CZ" b="1" dirty="0">
                <a:latin typeface="+mj-lt"/>
              </a:rPr>
              <a:t>a </a:t>
            </a:r>
            <a:r>
              <a:rPr lang="cs-CZ" b="1" dirty="0" smtClean="0">
                <a:latin typeface="+mj-lt"/>
              </a:rPr>
              <a:t>celoživotní vzdělávání</a:t>
            </a:r>
            <a:r>
              <a:rPr lang="cs-CZ" dirty="0" smtClean="0">
                <a:latin typeface="+mj-lt"/>
              </a:rPr>
              <a:t>		   	   </a:t>
            </a:r>
          </a:p>
          <a:p>
            <a:pPr lvl="0" algn="just"/>
            <a:r>
              <a:rPr lang="cs-CZ" dirty="0" smtClean="0">
                <a:latin typeface="+mj-lt"/>
              </a:rPr>
              <a:t>Vzdělávání </a:t>
            </a:r>
            <a:r>
              <a:rPr lang="cs-CZ" dirty="0">
                <a:latin typeface="+mj-lt"/>
              </a:rPr>
              <a:t>na vysokých školách není z IROP podporováno. </a:t>
            </a:r>
          </a:p>
          <a:p>
            <a:pPr algn="just"/>
            <a:r>
              <a:rPr lang="cs-CZ" sz="1200" dirty="0">
                <a:latin typeface="+mj-lt"/>
              </a:rPr>
              <a:t> </a:t>
            </a:r>
          </a:p>
          <a:p>
            <a:pPr algn="just"/>
            <a:r>
              <a:rPr lang="cs-CZ" dirty="0">
                <a:latin typeface="+mj-lt"/>
              </a:rPr>
              <a:t>V </a:t>
            </a:r>
            <a:r>
              <a:rPr lang="cs-CZ" u="sng" dirty="0">
                <a:latin typeface="+mj-lt"/>
              </a:rPr>
              <a:t>integrovaných projektech </a:t>
            </a:r>
            <a:r>
              <a:rPr lang="cs-CZ" u="sng" dirty="0" smtClean="0">
                <a:latin typeface="+mj-lt"/>
              </a:rPr>
              <a:t>ITI+IPRÚ</a:t>
            </a:r>
            <a:r>
              <a:rPr lang="cs-CZ" dirty="0" smtClean="0">
                <a:latin typeface="+mj-lt"/>
              </a:rPr>
              <a:t>:</a:t>
            </a:r>
            <a:endParaRPr lang="cs-CZ" dirty="0"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j-lt"/>
              </a:rPr>
              <a:t>předškolní vzdělávání </a:t>
            </a:r>
          </a:p>
          <a:p>
            <a:pPr lvl="0" indent="261938" algn="just"/>
            <a:r>
              <a:rPr lang="cs-CZ" dirty="0" smtClean="0">
                <a:latin typeface="+mj-lt"/>
              </a:rPr>
              <a:t>(MŠ</a:t>
            </a:r>
            <a:r>
              <a:rPr lang="cs-CZ" dirty="0">
                <a:latin typeface="+mj-lt"/>
              </a:rPr>
              <a:t>, dětské skupiny, </a:t>
            </a:r>
            <a:r>
              <a:rPr lang="cs-CZ" dirty="0" smtClean="0">
                <a:latin typeface="+mj-lt"/>
              </a:rPr>
              <a:t>jesle, apod</a:t>
            </a:r>
            <a:r>
              <a:rPr lang="cs-CZ" dirty="0">
                <a:latin typeface="+mj-lt"/>
              </a:rPr>
              <a:t>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j-lt"/>
              </a:rPr>
              <a:t>regionální vzdělávání								</a:t>
            </a:r>
          </a:p>
          <a:p>
            <a:pPr indent="273050"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latin typeface="+mj-lt"/>
              </a:rPr>
              <a:t>(</a:t>
            </a:r>
            <a:r>
              <a:rPr lang="cs-CZ" dirty="0">
                <a:latin typeface="+mj-lt"/>
              </a:rPr>
              <a:t>ZŠ, SŠ/VOŠ, zájmové, neformální a celoživotní vzdělávání</a:t>
            </a:r>
            <a:r>
              <a:rPr lang="cs-CZ" dirty="0" smtClean="0">
                <a:latin typeface="+mj-lt"/>
              </a:rPr>
              <a:t>)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86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86064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400" dirty="0" smtClean="0"/>
              <a:t>Sociálně vyloučené lokality</a:t>
            </a:r>
            <a:endParaRPr lang="cs-CZ" sz="3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Obrázek 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1"/>
          <a:stretch>
            <a:fillRect/>
          </a:stretch>
        </p:blipFill>
        <p:spPr>
          <a:xfrm>
            <a:off x="457200" y="754743"/>
            <a:ext cx="8280000" cy="535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46503"/>
            <a:ext cx="8229600" cy="999909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VÝZVY PRO </a:t>
            </a:r>
            <a:r>
              <a:rPr lang="cs-CZ" sz="3200" dirty="0"/>
              <a:t>INDIVIDUÁLNÍ PROJEKTY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29713"/>
              </p:ext>
            </p:extLst>
          </p:nvPr>
        </p:nvGraphicFramePr>
        <p:xfrm>
          <a:off x="457199" y="989443"/>
          <a:ext cx="8209129" cy="5132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804"/>
                <a:gridCol w="4047872"/>
                <a:gridCol w="2061545"/>
                <a:gridCol w="1355908"/>
              </a:tblGrid>
              <a:tr h="62779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Číslo výzvy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Termín příjmu žádostí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Alokace v Kč</a:t>
                      </a:r>
                    </a:p>
                    <a:p>
                      <a:pPr marL="0" algn="ctr" defTabSz="457200" rtl="0" eaLnBrk="1" latinLnBrk="0" hangingPunct="1"/>
                      <a:r>
                        <a:rPr lang="cs-CZ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(z EFRR)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037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Infrastruktura pro předškolní vzdělávání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11/2015 – 4/2016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0,974 mld. 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47767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Infrastruktura pro předškolní vzdělávání pro SVL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11/2015 – 4/2016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1,738 mld.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45417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32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Infrastruktura středních a vyšších odborných škol 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5/2016 – 11/2016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0,393 mld.</a:t>
                      </a:r>
                    </a:p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(+ 0,403 mld.)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45417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33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Infrastruktura středních a vyšších odborných škol (SVL)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5/2016 – 11/2016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0,917 mld.</a:t>
                      </a:r>
                    </a:p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(+ 0,939 mld.) 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41816"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46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Infrastruktura základních škol 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8/2016 – 2/2017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0,550 mld.</a:t>
                      </a:r>
                    </a:p>
                    <a:p>
                      <a:pPr algn="ctr"/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(+ 0,245 mld.)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16794"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47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Infrastruktura základních škol (SVL)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8/2016 – 2/2017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1,280 mld.</a:t>
                      </a:r>
                    </a:p>
                    <a:p>
                      <a:pPr algn="ctr"/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(+ 0,572</a:t>
                      </a:r>
                      <a:r>
                        <a:rPr lang="cs-CZ" sz="16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mld.)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4174"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56</a:t>
                      </a:r>
                      <a:endParaRPr lang="en-GB" sz="1600" kern="1200" dirty="0">
                        <a:solidFill>
                          <a:srgbClr val="00529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Infrastruktura pro zájmové, neformální a celoživotní vzdělávání </a:t>
                      </a:r>
                      <a:endParaRPr lang="en-GB" sz="1600" kern="1200" dirty="0">
                        <a:solidFill>
                          <a:srgbClr val="00529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10/2016 – 4/2017</a:t>
                      </a:r>
                      <a:endParaRPr lang="en-GB" sz="1600" b="0" kern="1200" dirty="0">
                        <a:solidFill>
                          <a:srgbClr val="00529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0,151 mld.</a:t>
                      </a:r>
                    </a:p>
                    <a:p>
                      <a:pPr algn="ctr"/>
                      <a:r>
                        <a:rPr lang="cs-CZ" sz="1600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(+ 0,026</a:t>
                      </a:r>
                      <a:r>
                        <a:rPr lang="cs-CZ" sz="1600" kern="1200" baseline="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 mld.)</a:t>
                      </a:r>
                      <a:endParaRPr lang="en-GB" sz="1600" kern="1200" dirty="0">
                        <a:solidFill>
                          <a:srgbClr val="00529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67292"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57</a:t>
                      </a:r>
                      <a:endParaRPr lang="en-GB" sz="1600" kern="1200" dirty="0">
                        <a:solidFill>
                          <a:srgbClr val="00529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Infrastruktura pro zájmové, neformální a celoživotní vzdělávání (SVL)</a:t>
                      </a:r>
                      <a:endParaRPr lang="en-GB" sz="1600" kern="1200" dirty="0">
                        <a:solidFill>
                          <a:srgbClr val="00529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10/2016 – 4/2017</a:t>
                      </a:r>
                      <a:endParaRPr lang="en-GB" sz="1600" b="0" kern="1200" dirty="0">
                        <a:solidFill>
                          <a:srgbClr val="00529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0,353 mld.</a:t>
                      </a:r>
                    </a:p>
                    <a:p>
                      <a:pPr algn="ctr"/>
                      <a:r>
                        <a:rPr lang="cs-CZ" sz="1600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(+ 0,060</a:t>
                      </a:r>
                      <a:r>
                        <a:rPr lang="cs-CZ" sz="1600" kern="1200" baseline="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 mld.)</a:t>
                      </a:r>
                      <a:endParaRPr lang="en-GB" sz="1600" kern="1200" dirty="0">
                        <a:solidFill>
                          <a:srgbClr val="00529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9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3564" y="1816973"/>
            <a:ext cx="8003232" cy="3670337"/>
          </a:xfrm>
        </p:spPr>
        <p:txBody>
          <a:bodyPr>
            <a:normAutofit/>
          </a:bodyPr>
          <a:lstStyle/>
          <a:p>
            <a:pPr algn="just"/>
            <a:endParaRPr lang="pl-PL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42038"/>
            <a:ext cx="8229600" cy="999909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VÝZVY PRO  ITI, IPRÚ, CLLD</a:t>
            </a:r>
            <a:endParaRPr lang="cs-CZ" sz="3200" b="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45008"/>
              </p:ext>
            </p:extLst>
          </p:nvPr>
        </p:nvGraphicFramePr>
        <p:xfrm>
          <a:off x="477671" y="1544017"/>
          <a:ext cx="8209129" cy="3957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804"/>
                <a:gridCol w="4047872"/>
                <a:gridCol w="2061545"/>
                <a:gridCol w="1355908"/>
              </a:tblGrid>
              <a:tr h="112854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Číslo výzvy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Termín příjmu žádostí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(průběžné výzvy)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Alokace v Kč</a:t>
                      </a:r>
                    </a:p>
                    <a:p>
                      <a:pPr marL="0" algn="ctr" defTabSz="457200" rtl="0" eaLnBrk="1" latinLnBrk="0" hangingPunct="1"/>
                      <a:r>
                        <a:rPr lang="cs-CZ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(z EFRR)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3045"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58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Infrastruktura pro předškolní vzdělávání (ITI)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11/2016 – 10/2022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0,535 mld.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65351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59</a:t>
                      </a:r>
                      <a:endParaRPr lang="en-GB" sz="1600" b="1" kern="1200" dirty="0">
                        <a:solidFill>
                          <a:srgbClr val="00529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Infrastruktura pro předškolní vzdělávání (IPRÚ)</a:t>
                      </a:r>
                      <a:endParaRPr lang="en-GB" sz="1600" b="1" kern="1200" dirty="0">
                        <a:solidFill>
                          <a:srgbClr val="00529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11/2016 – 10/2022</a:t>
                      </a:r>
                      <a:endParaRPr lang="en-GB" sz="1600" b="1" kern="1200" dirty="0" smtClean="0">
                        <a:solidFill>
                          <a:srgbClr val="00529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0,337 mld.</a:t>
                      </a:r>
                    </a:p>
                  </a:txBody>
                  <a:tcPr anchor="ctr"/>
                </a:tc>
              </a:tr>
              <a:tr h="537540"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Regionální vzdělávání (ITI)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1/2017 – 10/2022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3,033 mld.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75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1600" b="1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  <a:endParaRPr lang="en-GB" sz="1600" b="1" kern="1200" dirty="0">
                        <a:solidFill>
                          <a:srgbClr val="00529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Regionální vzdělávání (IPRÚ)</a:t>
                      </a:r>
                      <a:endParaRPr lang="en-GB" sz="1600" b="1" kern="1200" dirty="0">
                        <a:solidFill>
                          <a:srgbClr val="00529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1/2017 – 10/2022</a:t>
                      </a:r>
                      <a:endParaRPr lang="en-GB" sz="1600" b="1" kern="1200" dirty="0" smtClean="0">
                        <a:solidFill>
                          <a:srgbClr val="00529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1600" b="1" kern="1200" dirty="0" smtClean="0">
                          <a:solidFill>
                            <a:srgbClr val="00529C"/>
                          </a:solidFill>
                          <a:latin typeface="+mj-lt"/>
                          <a:ea typeface="+mn-ea"/>
                          <a:cs typeface="+mn-cs"/>
                        </a:rPr>
                        <a:t>0,669 mld.</a:t>
                      </a:r>
                      <a:endParaRPr lang="en-GB" sz="1600" b="1" kern="1200" dirty="0">
                        <a:solidFill>
                          <a:srgbClr val="00529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1269"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68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Komunitně vedený místní rozvoj - vzdělávání 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1/2017 – 10/2022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1,9 mld.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2819"/>
            <a:ext cx="8229600" cy="999909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14. + 15. VÝZVA – </a:t>
            </a:r>
            <a:r>
              <a:rPr lang="cs-CZ" sz="3200" dirty="0"/>
              <a:t>P</a:t>
            </a:r>
            <a:r>
              <a:rPr lang="cs-CZ" sz="3200" dirty="0" smtClean="0"/>
              <a:t>ŘEDŠKOLNÍ VZDĚLÁVÁNÍ</a:t>
            </a:r>
            <a:endParaRPr lang="cs-CZ" sz="3200" b="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452834"/>
              </p:ext>
            </p:extLst>
          </p:nvPr>
        </p:nvGraphicFramePr>
        <p:xfrm>
          <a:off x="246743" y="1030515"/>
          <a:ext cx="8650513" cy="541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78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25923"/>
            <a:ext cx="8229600" cy="1325506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14. + 15. VÝZVA – </a:t>
            </a:r>
            <a:r>
              <a:rPr lang="cs-CZ" sz="3200" dirty="0"/>
              <a:t>P</a:t>
            </a:r>
            <a:r>
              <a:rPr lang="cs-CZ" sz="3200" dirty="0" smtClean="0"/>
              <a:t>ŘEDŠKOLNÍ VZDĚLÁVÁNÍ</a:t>
            </a:r>
            <a:r>
              <a:rPr lang="cs-CZ" sz="1000" dirty="0" smtClean="0"/>
              <a:t/>
            </a:r>
            <a:br>
              <a:rPr lang="cs-CZ" sz="1000" dirty="0" smtClean="0"/>
            </a:br>
            <a:r>
              <a:rPr lang="cs-CZ" sz="3200" u="sng" dirty="0" smtClean="0"/>
              <a:t>Jihočeský kraj</a:t>
            </a:r>
            <a:endParaRPr lang="cs-CZ" sz="3200" b="0" u="sng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9829"/>
            <a:ext cx="8483600" cy="4804228"/>
          </a:xfrm>
        </p:spPr>
        <p:txBody>
          <a:bodyPr/>
          <a:lstStyle/>
          <a:p>
            <a:pPr marL="1074738" indent="-1074738"/>
            <a:r>
              <a:rPr lang="cs-CZ" b="1" dirty="0">
                <a:solidFill>
                  <a:schemeClr val="tx2"/>
                </a:solidFill>
              </a:rPr>
              <a:t>14</a:t>
            </a:r>
            <a:r>
              <a:rPr lang="cs-CZ" b="1" dirty="0" smtClean="0">
                <a:solidFill>
                  <a:schemeClr val="tx2"/>
                </a:solidFill>
              </a:rPr>
              <a:t>. výzva</a:t>
            </a:r>
            <a:r>
              <a:rPr lang="cs-CZ" b="1" dirty="0" smtClean="0"/>
              <a:t>  - </a:t>
            </a:r>
            <a:r>
              <a:rPr lang="cs-CZ" dirty="0" smtClean="0"/>
              <a:t>podáno 5 </a:t>
            </a:r>
            <a:r>
              <a:rPr lang="cs-CZ" dirty="0"/>
              <a:t>projektových </a:t>
            </a:r>
            <a:r>
              <a:rPr lang="cs-CZ" dirty="0" smtClean="0"/>
              <a:t>žádostí, </a:t>
            </a:r>
            <a:r>
              <a:rPr lang="cs-CZ" dirty="0"/>
              <a:t>2 žádosti vyřazeny</a:t>
            </a:r>
          </a:p>
          <a:p>
            <a:pPr marL="1074738" indent="-174625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- podpořeny 3 projekty s </a:t>
            </a:r>
            <a:r>
              <a:rPr lang="cs-CZ" dirty="0"/>
              <a:t>požadovanou alokací</a:t>
            </a:r>
            <a:r>
              <a:rPr lang="cs-CZ" dirty="0" smtClean="0"/>
              <a:t> 85 </a:t>
            </a:r>
            <a:r>
              <a:rPr lang="cs-CZ" dirty="0"/>
              <a:t>mil. Kč (z EFRR</a:t>
            </a:r>
            <a:r>
              <a:rPr lang="cs-CZ" dirty="0" smtClean="0"/>
              <a:t>)</a:t>
            </a:r>
          </a:p>
          <a:p>
            <a:pPr marL="1074738" indent="-1074738"/>
            <a:r>
              <a:rPr lang="cs-CZ" b="1" dirty="0" smtClean="0">
                <a:solidFill>
                  <a:schemeClr val="tx2"/>
                </a:solidFill>
              </a:rPr>
              <a:t>15. výzva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chemeClr val="tx2"/>
                </a:solidFill>
              </a:rPr>
              <a:t>(SVL)</a:t>
            </a:r>
            <a:r>
              <a:rPr lang="cs-CZ" b="1" dirty="0" smtClean="0"/>
              <a:t> - </a:t>
            </a:r>
            <a:r>
              <a:rPr lang="cs-CZ" dirty="0" smtClean="0"/>
              <a:t>podáno 12 </a:t>
            </a:r>
            <a:r>
              <a:rPr lang="cs-CZ" dirty="0"/>
              <a:t>projektových </a:t>
            </a:r>
            <a:r>
              <a:rPr lang="cs-CZ" dirty="0" smtClean="0"/>
              <a:t>žádostí, 1 žádost vyřazena</a:t>
            </a:r>
            <a:endParaRPr lang="cs-CZ" dirty="0"/>
          </a:p>
          <a:p>
            <a:pPr marL="1074738" indent="36195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- </a:t>
            </a:r>
            <a:r>
              <a:rPr lang="cs-CZ" dirty="0" smtClean="0"/>
              <a:t>podpořeno 11 projektů </a:t>
            </a:r>
            <a:r>
              <a:rPr lang="cs-CZ" dirty="0"/>
              <a:t>s požadovanou alokací </a:t>
            </a:r>
            <a:r>
              <a:rPr lang="cs-CZ" dirty="0" smtClean="0"/>
              <a:t>115 </a:t>
            </a:r>
            <a:r>
              <a:rPr lang="cs-CZ" dirty="0"/>
              <a:t>mil. Kč (z EFRR</a:t>
            </a:r>
            <a:r>
              <a:rPr lang="cs-CZ" dirty="0" smtClean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25966"/>
              </p:ext>
            </p:extLst>
          </p:nvPr>
        </p:nvGraphicFramePr>
        <p:xfrm>
          <a:off x="384630" y="2772232"/>
          <a:ext cx="8592455" cy="3541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6285"/>
                <a:gridCol w="1498107"/>
                <a:gridCol w="3248063"/>
              </a:tblGrid>
              <a:tr h="248135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Každý má právo na vzdělání - Mateřská škola Za Lávkami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Město Dačice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Žádost o podporu splnila podmínky věcného hodnocení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1335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Novostavba Mateřské školy na parcele č. 3291/29, 3291/19 a 262 v </a:t>
                      </a:r>
                      <a:r>
                        <a:rPr lang="cs-CZ" sz="900" u="none" strike="noStrike" dirty="0" smtClean="0">
                          <a:effectLst/>
                        </a:rPr>
                        <a:t>Olešnici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Obec Olešnice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Projekt ve fyzické realizaci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813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Mateřská škola Horusice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Město Veselí nad Lužnicí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Projekt ve fyzické realizaci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813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Rozšíření kapacity MŠ Lipová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Město Sezimovo Ústí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Projekt ve fyzické realizaci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813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MŠ Lhenice </a:t>
                      </a:r>
                      <a:r>
                        <a:rPr lang="cs-CZ" sz="900" u="none" strike="noStrike" dirty="0" smtClean="0">
                          <a:effectLst/>
                        </a:rPr>
                        <a:t>– detašované </a:t>
                      </a:r>
                      <a:r>
                        <a:rPr lang="cs-CZ" sz="900" u="none" strike="noStrike" dirty="0">
                          <a:effectLst/>
                        </a:rPr>
                        <a:t>pracoviště Mičovice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Městys Lhenice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effectLst/>
                        </a:rPr>
                        <a:t>Žádost o podporu doporučená k financování</a:t>
                      </a:r>
                      <a:endParaRPr lang="pl-PL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813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Výstavba mateřské školy v obci Hůry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Obec Hůry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Žádost o podporu doporučena k financování s výhradou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128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Mateřská škola Český Krumlov, Za Nádražím 223 - nástavba, přístavba a stavební úpravy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Město Český Krumlov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Žádost o podporu splnila podmínky věcného hodnocení s výhradou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813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Stavební úpravy a přístavba MŠ </a:t>
                      </a:r>
                      <a:r>
                        <a:rPr lang="cs-CZ" sz="900" u="none" strike="noStrike" dirty="0" smtClean="0">
                          <a:effectLst/>
                        </a:rPr>
                        <a:t>Včelná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Obec Včelná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Projekt ve fyzické realizaci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813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Infrastruktura pro předškolní vzdělávání v Mateřské škole Dasný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Obec Dasný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Projekt ve fyzické realizaci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813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Rozšíření kapacity mateřské školky v objektu č.p. 470 Bezručovy Sady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Město Volyně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Žádost o podporu doporučena k financování s výhradou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813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Novostavba mateřské školy v Pištíně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Obec Pištín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Projekt ve fyzické realizaci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937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Rozšíření MŠ VŠTE ČB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 smtClean="0">
                          <a:effectLst/>
                        </a:rPr>
                        <a:t>VŠTE v </a:t>
                      </a:r>
                      <a:r>
                        <a:rPr lang="cs-CZ" sz="900" u="none" strike="noStrike" dirty="0">
                          <a:effectLst/>
                        </a:rPr>
                        <a:t>Českých Budějovicích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Projekt ve fyzické realizaci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813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Přístavba MŠ Radomyšl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Městys Radomyšl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Projekt ve fyzické realizaci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813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Rozšíření kapacity mateřské školy Želeč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Obec Želeč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Projekt ve fyzické realizaci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6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6396</TotalTime>
  <Words>1164</Words>
  <Application>Microsoft Office PowerPoint</Application>
  <PresentationFormat>Předvádění na obrazovce (4:3)</PresentationFormat>
  <Paragraphs>252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1_CRR template</vt:lpstr>
      <vt:lpstr>IROP  SC 2.4 - VZDĚLÁVÁNÍ  Centrum pro regionální rozvoj České republiky  </vt:lpstr>
      <vt:lpstr>SPECIFICKÝ CÍL 2.4  ZVÝŠENÍ KVALITY A DOSTUPNOSTI INFRASTRUKTURY PRO VZDĚLÁVÁNÍ A CELOŽIVOTNÍ UČENÍ</vt:lpstr>
      <vt:lpstr>PODPOROVANÉ AKTIVITY</vt:lpstr>
      <vt:lpstr>SPECIFICKÝ CÍL 2.4  ZVÝŠENÍ KVALITY A DOSTUPNOSTI INFRASTRUKTURY PRO VZDĚLÁVÁNÍ A CELOŽIVOTNÍ UČENÍ</vt:lpstr>
      <vt:lpstr>Sociálně vyloučené lokality</vt:lpstr>
      <vt:lpstr>VÝZVY PRO INDIVIDUÁLNÍ PROJEKTY</vt:lpstr>
      <vt:lpstr>VÝZVY PRO  ITI, IPRÚ, CLLD</vt:lpstr>
      <vt:lpstr>14. + 15. VÝZVA – PŘEDŠKOLNÍ VZDĚLÁVÁNÍ</vt:lpstr>
      <vt:lpstr>14. + 15. VÝZVA – PŘEDŠKOLNÍ VZDĚLÁVÁNÍ Jihočeský kraj</vt:lpstr>
      <vt:lpstr>32. + 33. VÝZVA – STŘEDOŠKOLSKÉ VZDĚLÁVÁNÍ</vt:lpstr>
      <vt:lpstr>32. + 33. VÝZVA – STŘEDOŠKOLSKÉ VZDĚLÁVÁNÍ  Jihočeský kraj</vt:lpstr>
      <vt:lpstr>46. + 47. VÝZVA – ZÁKLADNÍ VZDĚLÁVÁNÍ</vt:lpstr>
      <vt:lpstr>46. + 47. VÝZVA – ZÁKLADNÍ VZDĚLÁVÁNÍ  Jihočeský kraj</vt:lpstr>
      <vt:lpstr>SPECIFICKÝ CÍL 2.4  ZVÝŠENÍ KVALITY A DOSTUPNOSTI INFRASTRUKTURY PRO VZDĚLÁVÁNÍ A CELOŽIVOTNÍ UČENÍ  „Proces tvorby, hodnocení a realizace projektu.“</vt:lpstr>
      <vt:lpstr>         Děkuji vám za pozornost.  </vt:lpstr>
    </vt:vector>
  </TitlesOfParts>
  <Company>CRR ČR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Centrum pro regionální rozvoj ČR</dc:creator>
  <cp:lastModifiedBy>Bártíková Pavla</cp:lastModifiedBy>
  <cp:revision>480</cp:revision>
  <cp:lastPrinted>2016-04-05T12:47:36Z</cp:lastPrinted>
  <dcterms:created xsi:type="dcterms:W3CDTF">2014-09-16T20:50:40Z</dcterms:created>
  <dcterms:modified xsi:type="dcterms:W3CDTF">2017-02-20T06:57:20Z</dcterms:modified>
</cp:coreProperties>
</file>