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86"/>
  </p:normalViewPr>
  <p:slideViewPr>
    <p:cSldViewPr>
      <p:cViewPr varScale="1">
        <p:scale>
          <a:sx n="137" d="100"/>
          <a:sy n="137" d="100"/>
        </p:scale>
        <p:origin x="25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50D64-24C7-4DF9-8DD8-3E978451A938}" type="datetimeFigureOut">
              <a:rPr lang="cs-CZ" smtClean="0"/>
              <a:t>29.08.16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996E4-8F5D-419B-B2EF-4EC118597C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18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511-3B7F-41D3-A0D9-D40A59FE9353}" type="datetime1">
              <a:rPr lang="cs-CZ" smtClean="0"/>
              <a:t>29.08.16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C0E7-2468-4C51-93C0-3CA19DB94561}" type="datetime1">
              <a:rPr lang="cs-CZ" smtClean="0"/>
              <a:t>29.08.16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3F33-3818-4F19-8F76-AF8BACFEA998}" type="datetime1">
              <a:rPr lang="cs-CZ" smtClean="0"/>
              <a:t>29.08.16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sah sablony MS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50405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330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30A3-3CC8-4FAC-B55F-2D4FCF7F4220}" type="datetime1">
              <a:rPr lang="cs-CZ" smtClean="0"/>
              <a:t>29.08.16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E9F7-8757-4416-9C04-01CB4F77915A}" type="datetime1">
              <a:rPr lang="cs-CZ" smtClean="0"/>
              <a:t>29.08.16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E892-57CA-4CF1-98BC-65539BB3B2CA}" type="datetime1">
              <a:rPr lang="cs-CZ" smtClean="0"/>
              <a:t>29.08.16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4A95-5402-4E9F-9033-68D8D2D68C18}" type="datetime1">
              <a:rPr lang="cs-CZ" smtClean="0"/>
              <a:t>29.08.16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25BF-0DC1-4BB1-8414-6F5761D3508B}" type="datetime1">
              <a:rPr lang="cs-CZ" smtClean="0"/>
              <a:t>29.08.16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D9D5-6D52-4392-9E77-B0789F1FAC9F}" type="datetime1">
              <a:rPr lang="cs-CZ" smtClean="0"/>
              <a:t>29.08.16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4F5B-2021-4993-A3FF-92FE300A4AAE}" type="datetime1">
              <a:rPr lang="cs-CZ" smtClean="0"/>
              <a:t>29.08.16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675B-3798-490D-BF63-7E015AFE8805}" type="datetime1">
              <a:rPr lang="cs-CZ" smtClean="0"/>
              <a:t>29.08.16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B3D49B9-B48D-47AA-AD9E-96EB598F125F}" type="datetime1">
              <a:rPr lang="cs-CZ" smtClean="0"/>
              <a:t>29.08.16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Dokument_Microsoft_Wordu6.docx"/><Relationship Id="rId5" Type="http://schemas.openxmlformats.org/officeDocument/2006/relationships/image" Target="../media/image10.emf"/><Relationship Id="rId6" Type="http://schemas.openxmlformats.org/officeDocument/2006/relationships/oleObject" Target="../embeddings/oleObject7.bin"/><Relationship Id="rId7" Type="http://schemas.openxmlformats.org/officeDocument/2006/relationships/package" Target="../embeddings/Dokument_Microsoft_Wordu7.docx"/><Relationship Id="rId8" Type="http://schemas.openxmlformats.org/officeDocument/2006/relationships/image" Target="../media/image11.emf"/><Relationship Id="rId9" Type="http://schemas.openxmlformats.org/officeDocument/2006/relationships/image" Target="../media/image2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package" Target="../embeddings/Dokument_Microsoft_Wordu8.docx"/><Relationship Id="rId5" Type="http://schemas.openxmlformats.org/officeDocument/2006/relationships/image" Target="../media/image13.emf"/><Relationship Id="rId6" Type="http://schemas.openxmlformats.org/officeDocument/2006/relationships/image" Target="../media/image2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kument_Microsoft_Wordu1.docx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Dokument_Microsoft_Wordu2.docx"/><Relationship Id="rId5" Type="http://schemas.openxmlformats.org/officeDocument/2006/relationships/image" Target="../media/image4.emf"/><Relationship Id="rId6" Type="http://schemas.openxmlformats.org/officeDocument/2006/relationships/image" Target="../media/image2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Dokument_Microsoft_Wordu3.docx"/><Relationship Id="rId5" Type="http://schemas.openxmlformats.org/officeDocument/2006/relationships/image" Target="../media/image5.emf"/><Relationship Id="rId6" Type="http://schemas.openxmlformats.org/officeDocument/2006/relationships/image" Target="../media/image2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Dokument_Microsoft_Wordu4.docx"/><Relationship Id="rId5" Type="http://schemas.openxmlformats.org/officeDocument/2006/relationships/image" Target="../media/image6.emf"/><Relationship Id="rId6" Type="http://schemas.openxmlformats.org/officeDocument/2006/relationships/image" Target="../media/image2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Dokument_Microsoft_Wordu5.docx"/><Relationship Id="rId5" Type="http://schemas.openxmlformats.org/officeDocument/2006/relationships/image" Target="../media/image8.emf"/><Relationship Id="rId6" Type="http://schemas.openxmlformats.org/officeDocument/2006/relationships/image" Target="../media/image9.png"/><Relationship Id="rId7" Type="http://schemas.openxmlformats.org/officeDocument/2006/relationships/image" Target="../media/image2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1600200"/>
            <a:ext cx="8316913" cy="1779588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Podpůrná opatření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043608" y="4869160"/>
            <a:ext cx="4817442" cy="720428"/>
          </a:xfrm>
        </p:spPr>
        <p:txBody>
          <a:bodyPr>
            <a:normAutofit/>
          </a:bodyPr>
          <a:lstStyle/>
          <a:p>
            <a:r>
              <a:rPr lang="cs-CZ" dirty="0" smtClean="0"/>
              <a:t>Mgr. </a:t>
            </a:r>
            <a:r>
              <a:rPr lang="cs-CZ" smtClean="0"/>
              <a:t>Marika Kropíková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</a:t>
            </a:fld>
            <a:endParaRPr lang="cs-CZ" dirty="0"/>
          </a:p>
        </p:txBody>
      </p:sp>
      <p:pic>
        <p:nvPicPr>
          <p:cNvPr id="6" name="Obrázek 5" descr="lgo_oran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5877272"/>
            <a:ext cx="795288" cy="7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809342"/>
              </p:ext>
            </p:extLst>
          </p:nvPr>
        </p:nvGraphicFramePr>
        <p:xfrm>
          <a:off x="493961" y="1844824"/>
          <a:ext cx="8254503" cy="199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Dokument" r:id="rId4" imgW="9021235" imgH="1471729" progId="Word.Document.12">
                  <p:embed/>
                </p:oleObj>
              </mc:Choice>
              <mc:Fallback>
                <p:oleObj name="Dokument" r:id="rId4" imgW="9021235" imgH="14717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961" y="1844824"/>
                        <a:ext cx="8254503" cy="199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767160"/>
              </p:ext>
            </p:extLst>
          </p:nvPr>
        </p:nvGraphicFramePr>
        <p:xfrm>
          <a:off x="611560" y="4292127"/>
          <a:ext cx="8064896" cy="865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Dokument" r:id="rId7" imgW="9021235" imgH="528858" progId="Word.Document.12">
                  <p:embed/>
                </p:oleObj>
              </mc:Choice>
              <mc:Fallback>
                <p:oleObj name="Dokument" r:id="rId7" imgW="9021235" imgH="528858" progId="Word.Document.12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292127"/>
                        <a:ext cx="8064896" cy="865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 descr="lgo_oranz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00392" y="5877272"/>
            <a:ext cx="795288" cy="7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26765"/>
            <a:ext cx="8609013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 descr="lgo_oran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5877272"/>
            <a:ext cx="795288" cy="7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981614"/>
              </p:ext>
            </p:extLst>
          </p:nvPr>
        </p:nvGraphicFramePr>
        <p:xfrm>
          <a:off x="251520" y="1340768"/>
          <a:ext cx="8568952" cy="4832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kument" r:id="rId4" imgW="9021235" imgH="3670323" progId="Word.Document.12">
                  <p:embed/>
                </p:oleObj>
              </mc:Choice>
              <mc:Fallback>
                <p:oleObj name="Dokument" r:id="rId4" imgW="9021235" imgH="36703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340768"/>
                        <a:ext cx="8568952" cy="4832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ek 3" descr="lgo_oran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5877272"/>
            <a:ext cx="795288" cy="7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72067" y="1988840"/>
            <a:ext cx="7876397" cy="4464496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lnSpc>
                <a:spcPct val="120000"/>
              </a:lnSpc>
              <a:buClr>
                <a:srgbClr val="31B6FD">
                  <a:lumMod val="75000"/>
                </a:srgbClr>
              </a:buClr>
              <a:buNone/>
              <a:defRPr/>
            </a:pPr>
            <a:r>
              <a:rPr lang="cs-CZ" sz="3100" b="1" u="sng" dirty="0">
                <a:solidFill>
                  <a:srgbClr val="073E87"/>
                </a:solidFill>
              </a:rPr>
              <a:t>I. stupeň </a:t>
            </a:r>
            <a:r>
              <a:rPr lang="cs-CZ" sz="3100" b="1" u="sng" dirty="0" smtClean="0">
                <a:solidFill>
                  <a:srgbClr val="073E87"/>
                </a:solidFill>
              </a:rPr>
              <a:t>podpor</a:t>
            </a:r>
            <a:r>
              <a:rPr lang="cs-CZ" sz="3100" b="1" dirty="0" smtClean="0">
                <a:solidFill>
                  <a:srgbClr val="073E87"/>
                </a:solidFill>
              </a:rPr>
              <a:t>y -</a:t>
            </a:r>
            <a:r>
              <a:rPr lang="cs-CZ" sz="3100" b="1" u="sng" dirty="0" smtClean="0">
                <a:solidFill>
                  <a:srgbClr val="073E87"/>
                </a:solidFill>
              </a:rPr>
              <a:t> </a:t>
            </a:r>
            <a:r>
              <a:rPr lang="cs-CZ" sz="3100" b="1" dirty="0">
                <a:solidFill>
                  <a:srgbClr val="073E87"/>
                </a:solidFill>
              </a:rPr>
              <a:t>stanovuje a vyhodnocuje škola</a:t>
            </a:r>
          </a:p>
          <a:p>
            <a:pPr lvl="0">
              <a:lnSpc>
                <a:spcPct val="120000"/>
              </a:lnSpc>
              <a:buClr>
                <a:srgbClr val="31B6FD">
                  <a:lumMod val="75000"/>
                </a:srgbClr>
              </a:buClr>
              <a:buFont typeface="Arial"/>
              <a:buChar char="•"/>
              <a:defRPr/>
            </a:pPr>
            <a:r>
              <a:rPr lang="cs-CZ" sz="3100" dirty="0">
                <a:solidFill>
                  <a:srgbClr val="073E87"/>
                </a:solidFill>
              </a:rPr>
              <a:t>Mírné projevy speciální vzdělávací potřeby žáka ve školní práci </a:t>
            </a:r>
          </a:p>
          <a:p>
            <a:pPr lvl="0">
              <a:lnSpc>
                <a:spcPct val="120000"/>
              </a:lnSpc>
              <a:buClr>
                <a:srgbClr val="31B6FD">
                  <a:lumMod val="75000"/>
                </a:srgbClr>
              </a:buClr>
              <a:buFont typeface="Arial"/>
              <a:buChar char="•"/>
              <a:defRPr/>
            </a:pPr>
            <a:r>
              <a:rPr lang="cs-CZ" sz="3100" dirty="0">
                <a:solidFill>
                  <a:srgbClr val="073E87"/>
                </a:solidFill>
              </a:rPr>
              <a:t>Návrh podpory – škola, volí prostředky pedagogické podpory</a:t>
            </a:r>
          </a:p>
          <a:p>
            <a:pPr lvl="0">
              <a:lnSpc>
                <a:spcPct val="120000"/>
              </a:lnSpc>
              <a:buClr>
                <a:srgbClr val="31B6FD">
                  <a:lumMod val="75000"/>
                </a:srgbClr>
              </a:buClr>
              <a:buFont typeface="Arial"/>
              <a:buChar char="•"/>
              <a:defRPr/>
            </a:pPr>
            <a:r>
              <a:rPr lang="cs-CZ" sz="3100" dirty="0">
                <a:solidFill>
                  <a:srgbClr val="073E87"/>
                </a:solidFill>
              </a:rPr>
              <a:t>Individualizace (odlišné postupy práce a didaktické úpravy), pokud se jedná o 1 pedagoga u kterého dítě má problémy</a:t>
            </a:r>
          </a:p>
          <a:p>
            <a:pPr lvl="0">
              <a:lnSpc>
                <a:spcPct val="120000"/>
              </a:lnSpc>
              <a:buClr>
                <a:srgbClr val="31B6FD">
                  <a:lumMod val="75000"/>
                </a:srgbClr>
              </a:buClr>
              <a:buFont typeface="Arial"/>
              <a:buChar char="•"/>
              <a:defRPr/>
            </a:pPr>
            <a:r>
              <a:rPr lang="cs-CZ" sz="3100" dirty="0">
                <a:solidFill>
                  <a:srgbClr val="073E87"/>
                </a:solidFill>
              </a:rPr>
              <a:t>PLPP (formy, metody práce, pozornost, koncentrace, motivace, hodnocení, x obohacování</a:t>
            </a:r>
            <a:r>
              <a:rPr lang="cs-CZ" sz="3100" dirty="0" smtClean="0">
                <a:solidFill>
                  <a:srgbClr val="073E87"/>
                </a:solidFill>
              </a:rPr>
              <a:t>) - </a:t>
            </a:r>
            <a:r>
              <a:rPr lang="cs-CZ" sz="3100" dirty="0">
                <a:solidFill>
                  <a:srgbClr val="073E87"/>
                </a:solidFill>
              </a:rPr>
              <a:t>pokud je třeba upravit výuku ve více předmětech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914392"/>
            <a:ext cx="8229600" cy="114645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SHRNUTÍ</a:t>
            </a:r>
            <a:endParaRPr lang="cs-CZ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" name="Obrázek 5" descr="lgo_oran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147" y="6035081"/>
            <a:ext cx="795288" cy="7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5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412776"/>
            <a:ext cx="7992888" cy="5184874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cs-CZ" b="1" u="sng" dirty="0" smtClean="0"/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cs-CZ" b="1" u="sng" dirty="0" smtClean="0"/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cs-CZ" sz="2800" dirty="0" smtClean="0"/>
              <a:t>Max</a:t>
            </a:r>
            <a:r>
              <a:rPr lang="cs-CZ" sz="2800" dirty="0"/>
              <a:t>. </a:t>
            </a:r>
            <a:r>
              <a:rPr lang="cs-CZ" sz="2800" dirty="0" smtClean="0"/>
              <a:t>3 měsíce, </a:t>
            </a:r>
            <a:r>
              <a:rPr lang="cs-CZ" sz="2800" dirty="0"/>
              <a:t>hodnocení posunu, </a:t>
            </a:r>
            <a:r>
              <a:rPr lang="cs-CZ" sz="2800" dirty="0" smtClean="0"/>
              <a:t>portfolio žáka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cs-CZ" sz="2800" dirty="0" smtClean="0"/>
              <a:t>Využívání postupů 3MP</a:t>
            </a:r>
            <a:endParaRPr lang="cs-CZ" sz="2800" dirty="0"/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cs-CZ" sz="2800" dirty="0"/>
              <a:t>Využívání školního poradenského </a:t>
            </a:r>
            <a:r>
              <a:rPr lang="cs-CZ" sz="2800" dirty="0" smtClean="0"/>
              <a:t>pracoviště (VP+ŠMP nebo i školní psycholog/školní speciální pedagog)</a:t>
            </a:r>
            <a:endParaRPr lang="cs-CZ" sz="2800" dirty="0"/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cs-CZ" sz="2800" b="1" dirty="0"/>
              <a:t>+ pozitivní změna </a:t>
            </a:r>
            <a:r>
              <a:rPr lang="cs-CZ" sz="2800" dirty="0"/>
              <a:t>(metodická podpora pedagoga)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cs-CZ" sz="2800" b="1" dirty="0" smtClean="0"/>
              <a:t>- stav </a:t>
            </a:r>
            <a:r>
              <a:rPr lang="cs-CZ" sz="2800" b="1" dirty="0"/>
              <a:t>beze změny s tendencí </a:t>
            </a:r>
            <a:r>
              <a:rPr lang="cs-CZ" sz="2800" b="1" dirty="0" smtClean="0"/>
              <a:t> ke zhoršení </a:t>
            </a:r>
            <a:r>
              <a:rPr lang="cs-CZ" sz="2800" dirty="0"/>
              <a:t>– doporučení </a:t>
            </a:r>
            <a:r>
              <a:rPr lang="cs-CZ" sz="2800" dirty="0" smtClean="0"/>
              <a:t>návštěvy ŠPZ</a:t>
            </a:r>
            <a:endParaRPr lang="cs-CZ" sz="2800" dirty="0"/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cs-CZ" dirty="0" smtClean="0"/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cs-CZ" dirty="0"/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cs-CZ" dirty="0"/>
          </a:p>
        </p:txBody>
      </p:sp>
      <p:pic>
        <p:nvPicPr>
          <p:cNvPr id="3" name="Obrázek 2" descr="lgo_oran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5877272"/>
            <a:ext cx="795288" cy="7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17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2"/>
          <p:cNvSpPr>
            <a:spLocks noGrp="1"/>
          </p:cNvSpPr>
          <p:nvPr>
            <p:ph type="title"/>
          </p:nvPr>
        </p:nvSpPr>
        <p:spPr>
          <a:xfrm>
            <a:off x="611560" y="1600200"/>
            <a:ext cx="2662238" cy="1371600"/>
          </a:xfrm>
        </p:spPr>
        <p:txBody>
          <a:bodyPr/>
          <a:lstStyle/>
          <a:p>
            <a:r>
              <a:rPr lang="cs-CZ" altLang="cs-CZ" b="1" dirty="0" smtClean="0">
                <a:ln>
                  <a:noFill/>
                </a:ln>
              </a:rPr>
              <a:t>PPLP</a:t>
            </a:r>
          </a:p>
        </p:txBody>
      </p:sp>
      <p:sp>
        <p:nvSpPr>
          <p:cNvPr id="28675" name="Zástupný symbol pro obsah 3"/>
          <p:cNvSpPr>
            <a:spLocks noGrp="1"/>
          </p:cNvSpPr>
          <p:nvPr>
            <p:ph idx="1"/>
          </p:nvPr>
        </p:nvSpPr>
        <p:spPr>
          <a:xfrm>
            <a:off x="2555776" y="908720"/>
            <a:ext cx="6336704" cy="5537448"/>
          </a:xfrm>
        </p:spPr>
        <p:txBody>
          <a:bodyPr>
            <a:noAutofit/>
          </a:bodyPr>
          <a:lstStyle/>
          <a:p>
            <a:r>
              <a:rPr lang="cs-CZ" altLang="cs-CZ" sz="2400" dirty="0" smtClean="0"/>
              <a:t>Vyhodnocení specifik žáka a případných drobných obtíží</a:t>
            </a:r>
          </a:p>
          <a:p>
            <a:r>
              <a:rPr lang="cs-CZ" altLang="cs-CZ" sz="2400" dirty="0" smtClean="0"/>
              <a:t>Cíle, kde, co a jak je třeba u vzdělávání žáka upravit</a:t>
            </a:r>
          </a:p>
          <a:p>
            <a:r>
              <a:rPr lang="cs-CZ" altLang="cs-CZ" sz="2400" dirty="0" smtClean="0"/>
              <a:t>Podpora VP, ŠMP+ ŠP nebo ŠSP</a:t>
            </a:r>
          </a:p>
          <a:p>
            <a:r>
              <a:rPr lang="cs-CZ" altLang="cs-CZ" sz="2400" dirty="0" smtClean="0"/>
              <a:t>Spolupráce a předávání informací o žákovi uvnitř školy</a:t>
            </a:r>
          </a:p>
          <a:p>
            <a:r>
              <a:rPr lang="cs-CZ" altLang="cs-CZ" sz="2400" dirty="0" smtClean="0"/>
              <a:t>Informace průběžně rodiči (zákonný zástupce žáka)</a:t>
            </a:r>
          </a:p>
          <a:p>
            <a:r>
              <a:rPr lang="cs-CZ" altLang="cs-CZ" sz="2400" b="1" u="sng" dirty="0" smtClean="0"/>
              <a:t>Východiska:</a:t>
            </a:r>
          </a:p>
          <a:p>
            <a:r>
              <a:rPr lang="cs-CZ" altLang="cs-CZ" sz="2400" b="1" u="sng" dirty="0" smtClean="0"/>
              <a:t>Pozorování ve výuce, strategie učení versus vyučovací styly</a:t>
            </a:r>
          </a:p>
          <a:p>
            <a:r>
              <a:rPr lang="cs-CZ" altLang="cs-CZ" sz="2400" b="1" u="sng" dirty="0" smtClean="0"/>
              <a:t>Formy přípravy na výuku</a:t>
            </a:r>
          </a:p>
          <a:p>
            <a:r>
              <a:rPr lang="cs-CZ" altLang="cs-CZ" sz="2400" b="1" u="sng" dirty="0" smtClean="0"/>
              <a:t>Rozhovory U+Ž+DUČ+R</a:t>
            </a:r>
          </a:p>
        </p:txBody>
      </p:sp>
      <p:sp>
        <p:nvSpPr>
          <p:cNvPr id="28676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11560" y="2971800"/>
            <a:ext cx="2662238" cy="1828800"/>
          </a:xfrm>
        </p:spPr>
        <p:txBody>
          <a:bodyPr/>
          <a:lstStyle/>
          <a:p>
            <a:r>
              <a:rPr lang="cs-CZ" altLang="cs-CZ" sz="3600" b="1" dirty="0" smtClean="0"/>
              <a:t>3 měsíce</a:t>
            </a:r>
          </a:p>
        </p:txBody>
      </p:sp>
      <p:pic>
        <p:nvPicPr>
          <p:cNvPr id="5" name="Obrázek 4" descr="lgo_oran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5877272"/>
            <a:ext cx="795288" cy="7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2867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827584" y="1844824"/>
            <a:ext cx="7408862" cy="4281339"/>
          </a:xfrm>
        </p:spPr>
        <p:txBody>
          <a:bodyPr>
            <a:normAutofit/>
          </a:bodyPr>
          <a:lstStyle/>
          <a:p>
            <a:pPr lvl="0" algn="just">
              <a:lnSpc>
                <a:spcPct val="110000"/>
              </a:lnSpc>
            </a:pPr>
            <a:r>
              <a:rPr lang="cs-CZ" sz="2800" b="1" dirty="0" smtClean="0">
                <a:solidFill>
                  <a:srgbClr val="0070C0"/>
                </a:solidFill>
              </a:rPr>
              <a:t>představují minimální úpravu metod, organizace a hodnocení vzdělávání a jsou poskytována žákovi, u kterého se projevuje potřeba úprav ve vzdělávání nebo školských službách a zapojení v kolektivu</a:t>
            </a:r>
            <a:r>
              <a:rPr lang="cs-CZ" b="1" dirty="0" smtClean="0">
                <a:solidFill>
                  <a:srgbClr val="0070C0"/>
                </a:solidFill>
              </a:rPr>
              <a:t>. </a:t>
            </a:r>
          </a:p>
          <a:p>
            <a:pPr marL="0" lvl="0" indent="0">
              <a:lnSpc>
                <a:spcPct val="150000"/>
              </a:lnSpc>
              <a:buNone/>
            </a:pPr>
            <a:endParaRPr lang="cs-CZ" b="1" dirty="0" smtClean="0">
              <a:solidFill>
                <a:srgbClr val="0070C0"/>
              </a:solidFill>
            </a:endParaRPr>
          </a:p>
          <a:p>
            <a:pPr lvl="0" algn="just">
              <a:lnSpc>
                <a:spcPct val="110000"/>
              </a:lnSpc>
            </a:pPr>
            <a:r>
              <a:rPr lang="cs-CZ" sz="2800" b="1" u="sng" dirty="0" smtClean="0">
                <a:solidFill>
                  <a:srgbClr val="FF0000"/>
                </a:solidFill>
              </a:rPr>
              <a:t>Podpůrná opatření prvního stupně nemají normovanou finanční náročnost</a:t>
            </a:r>
            <a:r>
              <a:rPr lang="cs-CZ" b="1" u="sng" dirty="0" smtClean="0">
                <a:solidFill>
                  <a:srgbClr val="FF0000"/>
                </a:solidFill>
              </a:rPr>
              <a:t>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446856" y="448271"/>
            <a:ext cx="8229600" cy="125253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Podpůrná opatření prvního stupně</a:t>
            </a:r>
            <a:endParaRPr lang="cs-CZ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616624" y="602302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§ </a:t>
            </a:r>
            <a:r>
              <a:rPr lang="cs-CZ" b="1" dirty="0" smtClean="0"/>
              <a:t>2 Podpůrná </a:t>
            </a:r>
            <a:r>
              <a:rPr lang="cs-CZ" b="1" dirty="0"/>
              <a:t>opatření </a:t>
            </a:r>
          </a:p>
        </p:txBody>
      </p:sp>
      <p:pic>
        <p:nvPicPr>
          <p:cNvPr id="7" name="Obrázek 6" descr="lgo_oran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5877272"/>
            <a:ext cx="795288" cy="7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467544" y="1772816"/>
            <a:ext cx="8136904" cy="4353347"/>
          </a:xfrm>
        </p:spPr>
        <p:txBody>
          <a:bodyPr anchor="ctr"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100"/>
              <a:buFont typeface="Arial"/>
              <a:buAutoNum type="arabicParenBoth"/>
              <a:tabLst>
                <a:tab pos="540385" algn="l"/>
                <a:tab pos="677545" algn="l"/>
              </a:tabLst>
            </a:pPr>
            <a:r>
              <a:rPr lang="cs-CZ" sz="2800" dirty="0">
                <a:solidFill>
                  <a:srgbClr val="0070C0"/>
                </a:solidFill>
                <a:latin typeface="Arial"/>
                <a:ea typeface="Times New Roman"/>
              </a:rPr>
              <a:t>Pokud by k naplnění vzdělávacích potřeb žáka nepostačovalo poskytování podpůrných opatření prvního stupně, </a:t>
            </a:r>
            <a:r>
              <a:rPr lang="cs-CZ" sz="2800" i="1" u="sng" dirty="0">
                <a:solidFill>
                  <a:srgbClr val="0070C0"/>
                </a:solidFill>
                <a:latin typeface="Arial"/>
                <a:ea typeface="Times New Roman"/>
              </a:rPr>
              <a:t>doporučí škola žákovi využití poradenské pomoci školského poradenského zařízení za účelem posouzení jeho speciálních vzdělávacích potřeb.</a:t>
            </a:r>
            <a:endParaRPr lang="cs-CZ" sz="2800" i="1" u="sng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616624" y="602302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§ </a:t>
            </a:r>
            <a:r>
              <a:rPr lang="cs-CZ" b="1" dirty="0" smtClean="0"/>
              <a:t>2 Podpůrná </a:t>
            </a:r>
            <a:r>
              <a:rPr lang="cs-CZ" b="1" dirty="0"/>
              <a:t>opatření </a:t>
            </a:r>
          </a:p>
        </p:txBody>
      </p:sp>
      <p:pic>
        <p:nvPicPr>
          <p:cNvPr id="6" name="Obrázek 5" descr="lgo_oran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5877272"/>
            <a:ext cx="795288" cy="7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34901"/>
              </p:ext>
            </p:extLst>
          </p:nvPr>
        </p:nvGraphicFramePr>
        <p:xfrm>
          <a:off x="179512" y="980728"/>
          <a:ext cx="8770901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kument" r:id="rId4" imgW="5939435" imgH="3681123" progId="Word.Document.12">
                  <p:embed/>
                </p:oleObj>
              </mc:Choice>
              <mc:Fallback>
                <p:oleObj name="Dokument" r:id="rId4" imgW="5939435" imgH="36811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980728"/>
                        <a:ext cx="8770901" cy="576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 dirty="0"/>
          </a:p>
        </p:txBody>
      </p:sp>
      <p:pic>
        <p:nvPicPr>
          <p:cNvPr id="4" name="Obrázek 3" descr="lgo_oran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5877272"/>
            <a:ext cx="795288" cy="7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201553"/>
              </p:ext>
            </p:extLst>
          </p:nvPr>
        </p:nvGraphicFramePr>
        <p:xfrm>
          <a:off x="222078" y="980728"/>
          <a:ext cx="8670402" cy="579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kument" r:id="rId4" imgW="5939435" imgH="3971653" progId="Word.Document.12">
                  <p:embed/>
                </p:oleObj>
              </mc:Choice>
              <mc:Fallback>
                <p:oleObj name="Dokument" r:id="rId4" imgW="5939435" imgH="39716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078" y="980728"/>
                        <a:ext cx="8670402" cy="5798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 dirty="0"/>
          </a:p>
        </p:txBody>
      </p:sp>
      <p:pic>
        <p:nvPicPr>
          <p:cNvPr id="4" name="Obrázek 3" descr="lgo_oran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5877272"/>
            <a:ext cx="795288" cy="7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572338"/>
              </p:ext>
            </p:extLst>
          </p:nvPr>
        </p:nvGraphicFramePr>
        <p:xfrm>
          <a:off x="251525" y="2202484"/>
          <a:ext cx="8790364" cy="273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kument" r:id="rId4" imgW="5939435" imgH="1850462" progId="Word.Document.12">
                  <p:embed/>
                </p:oleObj>
              </mc:Choice>
              <mc:Fallback>
                <p:oleObj name="Dokument" r:id="rId4" imgW="5939435" imgH="1850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5" y="2202484"/>
                        <a:ext cx="8790364" cy="2738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 dirty="0"/>
          </a:p>
        </p:txBody>
      </p:sp>
      <p:pic>
        <p:nvPicPr>
          <p:cNvPr id="5" name="Obrázek 4" descr="lgo_oran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5877272"/>
            <a:ext cx="795288" cy="7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349818"/>
              </p:ext>
            </p:extLst>
          </p:nvPr>
        </p:nvGraphicFramePr>
        <p:xfrm>
          <a:off x="77898" y="1844824"/>
          <a:ext cx="9030606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kument" r:id="rId4" imgW="9021235" imgH="3417594" progId="Word.Document.12">
                  <p:embed/>
                </p:oleObj>
              </mc:Choice>
              <mc:Fallback>
                <p:oleObj name="Dokument" r:id="rId4" imgW="9021235" imgH="34175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898" y="1844824"/>
                        <a:ext cx="9030606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ek 3" descr="lgo_oran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5877272"/>
            <a:ext cx="795288" cy="7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719263"/>
            <a:ext cx="9021763" cy="40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 descr="lgo_oran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5877272"/>
            <a:ext cx="795288" cy="7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985097"/>
              </p:ext>
            </p:extLst>
          </p:nvPr>
        </p:nvGraphicFramePr>
        <p:xfrm>
          <a:off x="537229" y="1196752"/>
          <a:ext cx="8355251" cy="210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Dokument" r:id="rId4" imgW="9021235" imgH="1402967" progId="Word.Document.12">
                  <p:embed/>
                </p:oleObj>
              </mc:Choice>
              <mc:Fallback>
                <p:oleObj name="Dokument" r:id="rId4" imgW="9021235" imgH="14029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229" y="1196752"/>
                        <a:ext cx="8355251" cy="2105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5" y="3424014"/>
            <a:ext cx="8323263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 descr="lgo_oran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5877272"/>
            <a:ext cx="795288" cy="7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781</TotalTime>
  <Words>226</Words>
  <Application>Microsoft Macintosh PowerPoint</Application>
  <PresentationFormat>Předvádění na obrazovce (4:3)</PresentationFormat>
  <Paragraphs>47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Calibri</vt:lpstr>
      <vt:lpstr>Candara</vt:lpstr>
      <vt:lpstr>Symbol</vt:lpstr>
      <vt:lpstr>Times New Roman</vt:lpstr>
      <vt:lpstr>Arial</vt:lpstr>
      <vt:lpstr>Vlnění</vt:lpstr>
      <vt:lpstr>Dokument</vt:lpstr>
      <vt:lpstr>Podpůrná opatření</vt:lpstr>
      <vt:lpstr>Podpůrná opatření prvního stupně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</vt:lpstr>
      <vt:lpstr>Prezentace aplikace PowerPoint</vt:lpstr>
      <vt:lpstr>PPLP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Podpůrná opatření</dc:title>
  <dc:creator>Uzivatel</dc:creator>
  <cp:lastModifiedBy>Marika Kropíková</cp:lastModifiedBy>
  <cp:revision>24</cp:revision>
  <dcterms:created xsi:type="dcterms:W3CDTF">2016-01-19T09:11:57Z</dcterms:created>
  <dcterms:modified xsi:type="dcterms:W3CDTF">2016-08-29T12:58:24Z</dcterms:modified>
</cp:coreProperties>
</file>