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61" r:id="rId3"/>
    <p:sldId id="302" r:id="rId4"/>
    <p:sldId id="286" r:id="rId5"/>
    <p:sldId id="306" r:id="rId6"/>
    <p:sldId id="303" r:id="rId7"/>
    <p:sldId id="304" r:id="rId8"/>
    <p:sldId id="305" r:id="rId9"/>
    <p:sldId id="27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F65ADD5-FDE6-459D-A7D2-618E3A891616}">
          <p14:sldIdLst>
            <p14:sldId id="270"/>
            <p14:sldId id="261"/>
            <p14:sldId id="302"/>
            <p14:sldId id="286"/>
            <p14:sldId id="306"/>
            <p14:sldId id="303"/>
            <p14:sldId id="304"/>
            <p14:sldId id="305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97" autoAdjust="0"/>
  </p:normalViewPr>
  <p:slideViewPr>
    <p:cSldViewPr>
      <p:cViewPr varScale="1">
        <p:scale>
          <a:sx n="91" d="100"/>
          <a:sy n="91" d="100"/>
        </p:scale>
        <p:origin x="4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7A0A4-982E-49D0-833F-B0F8698D7DEC}" type="datetimeFigureOut">
              <a:rPr lang="cs-CZ" smtClean="0"/>
              <a:pPr/>
              <a:t>6.9.2016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6440E-808F-43E0-80DF-F334476A031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2715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5FB0E-6214-4C45-9F9D-48687C199824}" type="datetimeFigureOut">
              <a:rPr lang="cs-CZ" smtClean="0"/>
              <a:pPr/>
              <a:t>6.9.2016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75D8A-F906-435A-B2A7-33E5D40E11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10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75D8A-F906-435A-B2A7-33E5D40E118D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818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91CE-A882-4CC0-B77F-1225DF1B6C1C}" type="datetimeFigureOut">
              <a:rPr lang="cs-CZ" smtClean="0"/>
              <a:pPr/>
              <a:t>6.9.2016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34A-1259-4F6A-8427-E036EA9460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91CE-A882-4CC0-B77F-1225DF1B6C1C}" type="datetimeFigureOut">
              <a:rPr lang="cs-CZ" smtClean="0"/>
              <a:pPr/>
              <a:t>6.9.2016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34A-1259-4F6A-8427-E036EA9460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91CE-A882-4CC0-B77F-1225DF1B6C1C}" type="datetimeFigureOut">
              <a:rPr lang="cs-CZ" smtClean="0"/>
              <a:pPr/>
              <a:t>6.9.2016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34A-1259-4F6A-8427-E036EA9460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91CE-A882-4CC0-B77F-1225DF1B6C1C}" type="datetimeFigureOut">
              <a:rPr lang="cs-CZ" smtClean="0"/>
              <a:pPr/>
              <a:t>6.9.2016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34A-1259-4F6A-8427-E036EA9460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91CE-A882-4CC0-B77F-1225DF1B6C1C}" type="datetimeFigureOut">
              <a:rPr lang="cs-CZ" smtClean="0"/>
              <a:pPr/>
              <a:t>6.9.2016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34A-1259-4F6A-8427-E036EA9460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91CE-A882-4CC0-B77F-1225DF1B6C1C}" type="datetimeFigureOut">
              <a:rPr lang="cs-CZ" smtClean="0"/>
              <a:pPr/>
              <a:t>6.9.2016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34A-1259-4F6A-8427-E036EA9460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91CE-A882-4CC0-B77F-1225DF1B6C1C}" type="datetimeFigureOut">
              <a:rPr lang="cs-CZ" smtClean="0"/>
              <a:pPr/>
              <a:t>6.9.2016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34A-1259-4F6A-8427-E036EA9460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91CE-A882-4CC0-B77F-1225DF1B6C1C}" type="datetimeFigureOut">
              <a:rPr lang="cs-CZ" smtClean="0"/>
              <a:pPr/>
              <a:t>6.9.2016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34A-1259-4F6A-8427-E036EA9460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91CE-A882-4CC0-B77F-1225DF1B6C1C}" type="datetimeFigureOut">
              <a:rPr lang="cs-CZ" smtClean="0"/>
              <a:pPr/>
              <a:t>6.9.2016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34A-1259-4F6A-8427-E036EA9460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91CE-A882-4CC0-B77F-1225DF1B6C1C}" type="datetimeFigureOut">
              <a:rPr lang="cs-CZ" smtClean="0"/>
              <a:pPr/>
              <a:t>6.9.2016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34A-1259-4F6A-8427-E036EA9460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91CE-A882-4CC0-B77F-1225DF1B6C1C}" type="datetimeFigureOut">
              <a:rPr lang="cs-CZ" smtClean="0"/>
              <a:pPr/>
              <a:t>6.9.2016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34A-1259-4F6A-8427-E036EA9460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D91CE-A882-4CC0-B77F-1225DF1B6C1C}" type="datetimeFigureOut">
              <a:rPr lang="cs-CZ" smtClean="0"/>
              <a:pPr/>
              <a:t>6.9.2016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1134A-1259-4F6A-8427-E036EA9460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otaceeu.cz/cs/Microsites/uzemni-dimenze/MAP-KAP/Strategicke-ramce-MA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uzemnidimenze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784" y="620688"/>
            <a:ext cx="613028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600" b="1" dirty="0" smtClean="0">
                <a:solidFill>
                  <a:srgbClr val="003F7E"/>
                </a:solidFill>
                <a:latin typeface="Arial" charset="0"/>
              </a:rPr>
              <a:t>Místní akční plány vzdělávání</a:t>
            </a: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600" b="1" dirty="0" smtClean="0">
                <a:solidFill>
                  <a:srgbClr val="003F7E"/>
                </a:solidFill>
                <a:latin typeface="Arial" charset="0"/>
              </a:rPr>
              <a:t>Martin Plucha, sekretariát RSK </a:t>
            </a:r>
            <a:r>
              <a:rPr lang="cs-CZ" sz="2600" b="1" dirty="0" err="1" smtClean="0">
                <a:solidFill>
                  <a:srgbClr val="003F7E"/>
                </a:solidFill>
                <a:latin typeface="Arial" charset="0"/>
              </a:rPr>
              <a:t>JK</a:t>
            </a:r>
            <a:endParaRPr lang="cs-CZ" sz="2600" b="1" dirty="0" smtClean="0">
              <a:solidFill>
                <a:srgbClr val="003F7E"/>
              </a:solidFill>
              <a:latin typeface="Arial" charset="0"/>
            </a:endParaRP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600" b="1" dirty="0" smtClean="0">
                <a:solidFill>
                  <a:srgbClr val="003F7E"/>
                </a:solidFill>
                <a:latin typeface="Arial" charset="0"/>
              </a:rPr>
              <a:t>PS Vzdělávání, 9. září 2016</a:t>
            </a:r>
          </a:p>
        </p:txBody>
      </p:sp>
      <p:pic>
        <p:nvPicPr>
          <p:cNvPr id="2052" name="Picture 4" descr="U:\Zveřejněné materiály\dnes\vysec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79688"/>
            <a:ext cx="9144000" cy="3009552"/>
          </a:xfrm>
          <a:prstGeom prst="rect">
            <a:avLst/>
          </a:prstGeom>
          <a:noFill/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Obrázek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805264"/>
            <a:ext cx="52197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pic>
        <p:nvPicPr>
          <p:cNvPr id="8" name="Obrázek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805264"/>
            <a:ext cx="52197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Role sekretariátu RSK </a:t>
            </a:r>
            <a:r>
              <a:rPr 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JK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08125"/>
            <a:ext cx="8229600" cy="493395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endParaRPr lang="cs-CZ" altLang="cs-CZ" sz="1400" b="1" dirty="0" smtClean="0">
              <a:solidFill>
                <a:srgbClr val="003F7E"/>
              </a:solidFill>
              <a:latin typeface="Arial" panose="020B0604020202020204" pitchFamily="34" charset="0"/>
            </a:endParaRPr>
          </a:p>
          <a:p>
            <a:pPr algn="just"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Probíhají pravidelná jednání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zástupců sekretariátů RSK na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MMR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se zástupci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MŠMT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a zástupci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IROP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lvl="1" algn="just"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Dohoda, že strategické rámce MAP (SR MAP) budou zpracovatelé předávat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 smtClean="0">
                <a:latin typeface="Arial" pitchFamily="34" charset="0"/>
                <a:cs typeface="Arial" pitchFamily="34" charset="0"/>
              </a:rPr>
            </a:br>
            <a:r>
              <a:rPr lang="cs-CZ" sz="1600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IROP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prostřednictvím sekretariátů RSK (duben 2015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);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upřesněno,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že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nejlépe do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30. 9. 2016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musí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zpracovatelé MAP odevzdat sekretariátům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RSK SR MAP;</a:t>
            </a:r>
          </a:p>
          <a:p>
            <a:pPr lvl="1" algn="just">
              <a:defRPr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požadavek MŠMT mapovat situaci u zpracovatelů MAP a vždy k poslednímu dni v měsíci zasílat zprávu o aktuálním stavu.</a:t>
            </a:r>
          </a:p>
          <a:p>
            <a:pPr algn="just"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13. května 2016</a:t>
            </a:r>
          </a:p>
          <a:p>
            <a:pPr lvl="1" algn="just">
              <a:defRPr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Setkání sekretariátu RSK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JK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se zpracovateli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MAPů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>
              <a:defRPr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  <a:defRPr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pic>
        <p:nvPicPr>
          <p:cNvPr id="8" name="Obrázek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805264"/>
            <a:ext cx="52197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Role sekretariátu RSK </a:t>
            </a:r>
            <a:r>
              <a:rPr 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JK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08125"/>
            <a:ext cx="8229600" cy="493395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endParaRPr lang="cs-CZ" altLang="cs-CZ" sz="1400" b="1" dirty="0" smtClean="0">
              <a:solidFill>
                <a:srgbClr val="003F7E"/>
              </a:solidFill>
              <a:latin typeface="Arial" panose="020B0604020202020204" pitchFamily="34" charset="0"/>
            </a:endParaRPr>
          </a:p>
          <a:p>
            <a:pPr algn="just"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Dále bylo dohodnuto, že:</a:t>
            </a:r>
          </a:p>
          <a:p>
            <a:pPr lvl="1" algn="just"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SR MAP jsou průběžně zveřejňovány podle jednotlivých 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ORP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a krajů na webu </a:t>
            </a:r>
            <a:r>
              <a:rPr lang="cs-CZ" sz="1600" dirty="0">
                <a:latin typeface="Arial" pitchFamily="34" charset="0"/>
                <a:cs typeface="Arial" pitchFamily="34" charset="0"/>
                <a:hlinkClick r:id="rId4"/>
              </a:rPr>
              <a:t>http://</a:t>
            </a:r>
            <a:r>
              <a:rPr lang="cs-CZ" sz="1600" dirty="0" smtClean="0">
                <a:latin typeface="Arial" pitchFamily="34" charset="0"/>
                <a:cs typeface="Arial" pitchFamily="34" charset="0"/>
                <a:hlinkClick r:id="rId4"/>
              </a:rPr>
              <a:t>www.dotaceeu.cz/</a:t>
            </a:r>
            <a:r>
              <a:rPr lang="cs-CZ" sz="1600" dirty="0" err="1" smtClean="0">
                <a:latin typeface="Arial" pitchFamily="34" charset="0"/>
                <a:cs typeface="Arial" pitchFamily="34" charset="0"/>
                <a:hlinkClick r:id="rId4"/>
              </a:rPr>
              <a:t>cs</a:t>
            </a:r>
            <a:r>
              <a:rPr lang="cs-CZ" sz="1600" dirty="0" smtClean="0">
                <a:latin typeface="Arial" pitchFamily="34" charset="0"/>
                <a:cs typeface="Arial" pitchFamily="34" charset="0"/>
                <a:hlinkClick r:id="rId4"/>
              </a:rPr>
              <a:t>/</a:t>
            </a:r>
            <a:r>
              <a:rPr lang="cs-CZ" sz="1600" dirty="0" err="1" smtClean="0">
                <a:latin typeface="Arial" pitchFamily="34" charset="0"/>
                <a:cs typeface="Arial" pitchFamily="34" charset="0"/>
                <a:hlinkClick r:id="rId4"/>
              </a:rPr>
              <a:t>Microsites</a:t>
            </a:r>
            <a:r>
              <a:rPr lang="cs-CZ" sz="1600" dirty="0" smtClean="0">
                <a:latin typeface="Arial" pitchFamily="34" charset="0"/>
                <a:cs typeface="Arial" pitchFamily="34" charset="0"/>
                <a:hlinkClick r:id="rId4"/>
              </a:rPr>
              <a:t>/uzemni-dimenze/MAP-KAP/</a:t>
            </a:r>
            <a:r>
              <a:rPr lang="cs-CZ" sz="1600" dirty="0" err="1" smtClean="0">
                <a:latin typeface="Arial" pitchFamily="34" charset="0"/>
                <a:cs typeface="Arial" pitchFamily="34" charset="0"/>
                <a:hlinkClick r:id="rId4"/>
              </a:rPr>
              <a:t>Strategicke</a:t>
            </a:r>
            <a:r>
              <a:rPr lang="cs-CZ" sz="1600" dirty="0" smtClean="0">
                <a:latin typeface="Arial" pitchFamily="34" charset="0"/>
                <a:cs typeface="Arial" pitchFamily="34" charset="0"/>
                <a:hlinkClick r:id="rId4"/>
              </a:rPr>
              <a:t>-</a:t>
            </a:r>
            <a:r>
              <a:rPr lang="cs-CZ" sz="1600" dirty="0" err="1" smtClean="0">
                <a:latin typeface="Arial" pitchFamily="34" charset="0"/>
                <a:cs typeface="Arial" pitchFamily="34" charset="0"/>
                <a:hlinkClick r:id="rId4"/>
              </a:rPr>
              <a:t>ramce</a:t>
            </a:r>
            <a:r>
              <a:rPr lang="cs-CZ" sz="1600" dirty="0" smtClean="0">
                <a:latin typeface="Arial" pitchFamily="34" charset="0"/>
                <a:cs typeface="Arial" pitchFamily="34" charset="0"/>
                <a:hlinkClick r:id="rId4"/>
              </a:rPr>
              <a:t>-MAP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;</a:t>
            </a: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termín 30. 9. 2016 pro odevzdání SR MAP je doporučující, konečným termínem je 14. 2.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2017 (ukončení příjmu žádostí do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IROP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lvl="1" algn="just">
              <a:defRPr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bylo stanoveno, že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1. a 3. pondělí v měsíci budou sekretariáty RSK posílat schválené strategické rámce na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MMR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defRPr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18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4277072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Proběhlo 8 Výběrových komisí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ŘO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OP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VVV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poslední 26. 7. 2016. </a:t>
            </a:r>
          </a:p>
          <a:p>
            <a:pPr algn="just">
              <a:spcBef>
                <a:spcPts val="1200"/>
              </a:spcBef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Bylo schváleno 204 žádostí, 2 žádosti nebyly schváleny.</a:t>
            </a:r>
          </a:p>
          <a:p>
            <a:pPr algn="just">
              <a:spcBef>
                <a:spcPts val="1200"/>
              </a:spcBef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alší jednání Výběrové komise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ŘO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OP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VVV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(pravděpodobně poslední) je plánováno na 13. 9. 2016.</a:t>
            </a:r>
          </a:p>
          <a:p>
            <a:pPr algn="just">
              <a:spcBef>
                <a:spcPts val="1200"/>
              </a:spcBef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Jihočeském kraji byly schváleny žádosti všech zpracovatelů MAP </a:t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všichni zpracovatelé projekty realizují. 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           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114300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Aktuální stav k procesu schvalování Žádostí o podporu MAP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pic>
        <p:nvPicPr>
          <p:cNvPr id="8" name="Obrázek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805264"/>
            <a:ext cx="52197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940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4277072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SR MAP </a:t>
            </a:r>
          </a:p>
          <a:p>
            <a:pPr lvl="1" algn="just">
              <a:defRPr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Zajištění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souladu podporovaných projektů ve výzvách 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IROP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a OP 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VVV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s prioritami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území; </a:t>
            </a: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strategická část Místního akčního plánu rozvoje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vzdělávání;</a:t>
            </a:r>
          </a:p>
          <a:p>
            <a:pPr lvl="1" algn="just"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každý projektový záměr musí mít vazbu na některý z cílů MAP, aby byl prokázán soulad projektu s prioritami regionu uvedenými ve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SR MAP;</a:t>
            </a: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SR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MAP má dočasný charakter a je možné jej aktualizovat při dalším ujasnění priorit a jejich změn v procesu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plánování.</a:t>
            </a: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114300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Aktuální stav MAP – SR MAP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pic>
        <p:nvPicPr>
          <p:cNvPr id="8" name="Obrázek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805264"/>
            <a:ext cx="52197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175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4277072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18. července 2016 – odeslány SR MAP za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ORP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České Budějovice </a:t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ORP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Blatná.</a:t>
            </a:r>
          </a:p>
          <a:p>
            <a:pPr algn="just">
              <a:spcBef>
                <a:spcPts val="1200"/>
              </a:spcBef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srpna 2016 – odeslány SR MAP za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ORP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Milevsko a opravený SR MAP za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ORP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České Budějovice.</a:t>
            </a:r>
          </a:p>
          <a:p>
            <a:pPr algn="just">
              <a:spcBef>
                <a:spcPts val="1200"/>
              </a:spcBef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15. srpna 2016 -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odeslány SR MAP za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ORP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Vimperk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ORP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Prachatice.</a:t>
            </a:r>
          </a:p>
          <a:p>
            <a:pPr algn="just">
              <a:spcBef>
                <a:spcPts val="1200"/>
              </a:spcBef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5. září 2016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odeslány SR MAP za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ORP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Český Krumlov,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ORP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Vodňany a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ORP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Strakonice.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defRPr/>
            </a:pPr>
            <a:r>
              <a:rPr lang="cs-CZ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Za Jihočeský kraj je zpracováno a řádně odesláno 8 SR MAP </a:t>
            </a:r>
            <a:br>
              <a:rPr lang="cs-CZ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ze 17, tj. 47 % (stav k 5. září 2016). </a:t>
            </a:r>
            <a:endParaRPr lang="cs-CZ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114300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Aktuální stav MAP – SR MAP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pic>
        <p:nvPicPr>
          <p:cNvPr id="8" name="Obrázek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805264"/>
            <a:ext cx="52197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104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4277072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září 2016</a:t>
            </a:r>
          </a:p>
          <a:p>
            <a:pPr lvl="1" algn="just">
              <a:spcBef>
                <a:spcPts val="1200"/>
              </a:spcBef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lán – schválit SR MAP 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spcBef>
                <a:spcPts val="1200"/>
              </a:spcBef>
              <a:defRPr/>
            </a:pP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ORP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Dačice,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ORP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Jindřichův Hradec.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ORP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Třeboň,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ORP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Týn nad Vltavou,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ORP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Tábor,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ORP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Soběslav,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ORP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Písek,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ORP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Trhové Sviny.</a:t>
            </a:r>
          </a:p>
          <a:p>
            <a:pPr lvl="1" algn="just">
              <a:spcBef>
                <a:spcPts val="1200"/>
              </a:spcBef>
              <a:defRPr/>
            </a:pP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ORP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Kaplice – dnes předkládá návrh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SR MAP.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Nejbližší termín pro odesílání na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MMR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 pondělí 19. září 2016, </a:t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pak 3. říjen 2016. </a:t>
            </a:r>
          </a:p>
          <a:p>
            <a:pPr algn="just">
              <a:spcBef>
                <a:spcPts val="1200"/>
              </a:spcBef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31. srpna 2016 byl odeslán na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MMR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MŠMT poslední report o situaci u zpracovatelů MAP v Jihočeském kraji, další report bude odeslán </a:t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 30. září 2016. </a:t>
            </a:r>
          </a:p>
          <a:p>
            <a:pPr marL="457200" lvl="1" indent="0" algn="just">
              <a:spcBef>
                <a:spcPts val="1200"/>
              </a:spcBef>
              <a:buNone/>
              <a:defRPr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114300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Aktuální stav MAP – SR MAP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pic>
        <p:nvPicPr>
          <p:cNvPr id="8" name="Obrázek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805264"/>
            <a:ext cx="52197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985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4277072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www.uzemnidimenze.cz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Jihočeský kraj – 8 schválených SR MAP</a:t>
            </a:r>
          </a:p>
          <a:p>
            <a:pPr algn="just">
              <a:spcBef>
                <a:spcPts val="1200"/>
              </a:spcBef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Královéhradecký kraj, Vysočina, Liberecký kraj a </a:t>
            </a:r>
            <a:r>
              <a:rPr lang="cs-CZ" sz="2000" smtClean="0">
                <a:latin typeface="Arial" panose="020B0604020202020204" pitchFamily="34" charset="0"/>
                <a:cs typeface="Arial" panose="020B0604020202020204" pitchFamily="34" charset="0"/>
              </a:rPr>
              <a:t>Pardubický kraj  – 5 schválených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SR MAP.</a:t>
            </a:r>
          </a:p>
          <a:p>
            <a:pPr algn="just">
              <a:spcBef>
                <a:spcPts val="1200"/>
              </a:spcBef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Sekretariáty RSK v Jihomoravském, Karlovarském a Zlínském kraji zatím neodeslaly na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MMR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žádný schválený SR MAP.</a:t>
            </a:r>
          </a:p>
          <a:p>
            <a:pPr marL="0" indent="0" algn="just">
              <a:spcBef>
                <a:spcPts val="1200"/>
              </a:spcBef>
              <a:buNone/>
              <a:defRPr/>
            </a:pP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114300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Aktuální stav MAP – SR MAP v České republice (stav k 6. září 2016)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U:\Zveřejněné materiály\dnes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pic>
        <p:nvPicPr>
          <p:cNvPr id="8" name="Obrázek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805264"/>
            <a:ext cx="52197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86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U:\Zveřejněné materiály\dnes\za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430713"/>
          </a:xfrm>
          <a:prstGeom prst="rect">
            <a:avLst/>
          </a:prstGeom>
          <a:noFill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0" y="4876800"/>
            <a:ext cx="6172200" cy="173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dirty="0" smtClean="0">
                <a:solidFill>
                  <a:srgbClr val="002060"/>
                </a:solidFill>
              </a:rPr>
              <a:t>Děkuji za pozornost</a:t>
            </a:r>
          </a:p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2060"/>
                </a:solidFill>
              </a:rPr>
              <a:t>Martin Plucha, plucha@kraj-jihocesky.cz</a:t>
            </a:r>
          </a:p>
          <a:p>
            <a:pPr algn="ctr">
              <a:spcBef>
                <a:spcPct val="50000"/>
              </a:spcBef>
            </a:pPr>
            <a:endParaRPr lang="cs-CZ" sz="3200" dirty="0" smtClean="0">
              <a:solidFill>
                <a:srgbClr val="002060"/>
              </a:solidFill>
            </a:endParaRPr>
          </a:p>
        </p:txBody>
      </p:sp>
      <p:pic>
        <p:nvPicPr>
          <p:cNvPr id="4" name="Obrázek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805264"/>
            <a:ext cx="52197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3168</TotalTime>
  <Words>345</Words>
  <Application>Microsoft Office PowerPoint</Application>
  <PresentationFormat>Předvádění na obrazovce (4:3)</PresentationFormat>
  <Paragraphs>62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Prezentace aplikace PowerPoint</vt:lpstr>
      <vt:lpstr>Role sekretariátu RSK JK</vt:lpstr>
      <vt:lpstr>Role sekretariátu RSK JK</vt:lpstr>
      <vt:lpstr>Aktuální stav k procesu schvalování Žádostí o podporu MAP</vt:lpstr>
      <vt:lpstr>Aktuální stav MAP – SR MAP</vt:lpstr>
      <vt:lpstr>Aktuální stav MAP – SR MAP</vt:lpstr>
      <vt:lpstr>Aktuální stav MAP – SR MAP</vt:lpstr>
      <vt:lpstr>Aktuální stav MAP – SR MAP v České republice (stav k 6. září 2016)</vt:lpstr>
      <vt:lpstr>Prezentace aplikace PowerPoint</vt:lpstr>
    </vt:vector>
  </TitlesOfParts>
  <Company>KUJC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FONDY EU 2014-2020  pro ČR</dc:title>
  <dc:creator>Vanda Pánková</dc:creator>
  <cp:lastModifiedBy>Poračanová Jana</cp:lastModifiedBy>
  <cp:revision>363</cp:revision>
  <dcterms:created xsi:type="dcterms:W3CDTF">2014-11-03T12:04:23Z</dcterms:created>
  <dcterms:modified xsi:type="dcterms:W3CDTF">2016-09-06T11:40:21Z</dcterms:modified>
  <cp:contentStatus/>
</cp:coreProperties>
</file>