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72" r:id="rId4"/>
    <p:sldId id="261" r:id="rId5"/>
    <p:sldId id="287" r:id="rId6"/>
    <p:sldId id="292" r:id="rId7"/>
    <p:sldId id="285" r:id="rId8"/>
    <p:sldId id="288" r:id="rId9"/>
    <p:sldId id="290" r:id="rId10"/>
    <p:sldId id="289" r:id="rId11"/>
    <p:sldId id="291" r:id="rId12"/>
    <p:sldId id="260" r:id="rId13"/>
  </p:sldIdLst>
  <p:sldSz cx="9144000" cy="6858000" type="screen4x3"/>
  <p:notesSz cx="9866313" cy="6735763"/>
  <p:defaultTextStyle>
    <a:defPPr>
      <a:defRPr lang="cs-CZ"/>
    </a:defPPr>
    <a:lvl1pPr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1pPr>
    <a:lvl2pPr marL="4572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2pPr>
    <a:lvl3pPr marL="9144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3pPr>
    <a:lvl4pPr marL="13716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4pPr>
    <a:lvl5pPr marL="18288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60"/>
    <a:srgbClr val="003366"/>
    <a:srgbClr val="003F7E"/>
    <a:srgbClr val="003972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6314" autoAdjust="0"/>
  </p:normalViewPr>
  <p:slideViewPr>
    <p:cSldViewPr>
      <p:cViewPr varScale="1">
        <p:scale>
          <a:sx n="113" d="100"/>
          <a:sy n="113" d="100"/>
        </p:scale>
        <p:origin x="7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6478" cy="336843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87532" y="1"/>
            <a:ext cx="4276478" cy="336843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r">
              <a:defRPr sz="1200"/>
            </a:lvl1pPr>
          </a:lstStyle>
          <a:p>
            <a:fld id="{550558C0-84DA-4CFB-9DEC-8DB647220172}" type="datetimeFigureOut">
              <a:rPr lang="cs-CZ" smtClean="0"/>
              <a:pPr/>
              <a:t>5.12.2016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397838"/>
            <a:ext cx="4276478" cy="336842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87532" y="6397838"/>
            <a:ext cx="4276478" cy="336842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r">
              <a:defRPr sz="1200"/>
            </a:lvl1pPr>
          </a:lstStyle>
          <a:p>
            <a:fld id="{0115310C-CEA1-4DF3-B7F4-6C1ECC0927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398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478" cy="336843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587532" y="0"/>
            <a:ext cx="4276478" cy="336843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r">
              <a:defRPr sz="1200"/>
            </a:lvl1pPr>
          </a:lstStyle>
          <a:p>
            <a:fld id="{1D530AB3-FAC7-4D30-AE78-1904F09E100E}" type="datetimeFigureOut">
              <a:rPr lang="cs-CZ" smtClean="0"/>
              <a:pPr/>
              <a:t>5.12.2016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65" tIns="45533" rIns="91065" bIns="4553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86172" y="3199460"/>
            <a:ext cx="7893972" cy="3031581"/>
          </a:xfrm>
          <a:prstGeom prst="rect">
            <a:avLst/>
          </a:prstGeom>
        </p:spPr>
        <p:txBody>
          <a:bodyPr vert="horz" lIns="91065" tIns="45533" rIns="91065" bIns="45533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397838"/>
            <a:ext cx="4276478" cy="336842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587532" y="6397838"/>
            <a:ext cx="4276478" cy="336842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r">
              <a:defRPr sz="1200"/>
            </a:lvl1pPr>
          </a:lstStyle>
          <a:p>
            <a:fld id="{30365903-9E17-428C-A81B-58DCBB05D8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99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4F056-559A-47E7-9268-35F06201648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3179E-E994-4383-A30B-223035264B5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E035F-7876-4891-B494-6213D669B59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3731B7-F178-4C48-B591-A3AF8B9CD54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299CC-C853-4611-93F1-BDEC79DD325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17DF9-4D31-47F9-AE13-887BD6D4188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6EED9-E3E1-4710-8942-1C8297725BC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6FBC4-926A-4BA7-A1DF-A0FB860BDC3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0B59E-0C2F-471A-B8D6-85E32AA795B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EE091-18EE-4BD1-B6EF-ECCC72DDDFA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73B44-E69F-4DEF-9E91-DC7EB733A8D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A4A2A-564F-4642-9B46-EC474056477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726FD2AE-536A-4500-B1FB-828762AA03C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771800" y="990600"/>
            <a:ext cx="5991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sz="3600" dirty="0"/>
              <a:t>Krajský akční plán rozvoje vzdělávání v </a:t>
            </a:r>
            <a:r>
              <a:rPr lang="cs-CZ" sz="3600" dirty="0" smtClean="0"/>
              <a:t>JčK</a:t>
            </a:r>
          </a:p>
        </p:txBody>
      </p:sp>
      <p:pic>
        <p:nvPicPr>
          <p:cNvPr id="2052" name="Picture 4" descr="U:\Zveřejněné materiály\dnes\vyse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79688"/>
            <a:ext cx="9144000" cy="4278312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Implementace KAP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endParaRPr lang="cs-CZ" sz="2200" b="1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200" dirty="0">
                <a:solidFill>
                  <a:srgbClr val="003F7E"/>
                </a:solidFill>
                <a:latin typeface="Arial" charset="0"/>
              </a:rPr>
              <a:t>	</a:t>
            </a: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1322884" y="2204864"/>
            <a:ext cx="747821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Výběr aktivit: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bude vycházet z návrhů celokrajských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projektů (celkem 12)</a:t>
            </a: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výběr provedou členové Pracovní skupiny Vzdělávání formou hlasování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yntéza navržených aktivit v celokrajských projektech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bsahová konzistence aktivit</a:t>
            </a: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8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Předběžný harmonogram činnosti pro rok 2017</a:t>
            </a:r>
            <a:endParaRPr lang="cs-CZ" sz="28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endParaRPr lang="cs-CZ" sz="2200" b="1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200" dirty="0">
                <a:solidFill>
                  <a:srgbClr val="003F7E"/>
                </a:solidFill>
                <a:latin typeface="Arial" charset="0"/>
              </a:rPr>
              <a:t>	</a:t>
            </a: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533400" y="1844824"/>
            <a:ext cx="82677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Dopracovat dokument KAP, T: 12/2016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Předložit dokument KAP odborné </a:t>
            </a:r>
            <a:r>
              <a:rPr lang="cs-CZ" sz="2000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garantce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 schválení, T: 01/2017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Schválit dokument KAP v Pracovní skupině Vzdělávání, T: 02/2017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Schválit dokument KAP v Regionální stálé konferenci, T: 03/2017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Předložit dokument KAP ke schválení MŠMT, T: 03/2017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Pořádat workshopy a setkání pro zástupce SŠ a VOŠ</a:t>
            </a:r>
          </a:p>
          <a:p>
            <a:pPr marL="800100" lvl="1" indent="-342900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Výběr </a:t>
            </a: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témat – SŠ a VOŠ bude rozeslán seznam témat, z nichž budou moci vybrat ty, o které by měly zájem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51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U:\Zveřejněné materiály\dnes\za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430713"/>
          </a:xfrm>
          <a:prstGeom prst="rect">
            <a:avLst/>
          </a:prstGeom>
          <a:noFill/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0" y="4876800"/>
            <a:ext cx="617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200" dirty="0" smtClean="0"/>
              <a:t>Děkujeme za pozornost</a:t>
            </a:r>
            <a:endParaRPr lang="cs-CZ" sz="3200" dirty="0"/>
          </a:p>
        </p:txBody>
      </p:sp>
      <p:pic>
        <p:nvPicPr>
          <p:cNvPr id="4" name="Obrázek 3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619672" y="1556792"/>
            <a:ext cx="619268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cs-CZ" sz="3200" dirty="0" smtClean="0"/>
              <a:t>WORKSHOP pro ředitele </a:t>
            </a:r>
          </a:p>
          <a:p>
            <a:pPr algn="ctr">
              <a:spcBef>
                <a:spcPts val="0"/>
              </a:spcBef>
            </a:pPr>
            <a:r>
              <a:rPr lang="cs-CZ" sz="3200" dirty="0" smtClean="0"/>
              <a:t>a zástupce škol</a:t>
            </a:r>
          </a:p>
          <a:p>
            <a:pPr algn="ctr">
              <a:spcBef>
                <a:spcPts val="0"/>
              </a:spcBef>
            </a:pPr>
            <a:r>
              <a:rPr lang="cs-CZ" sz="3200" dirty="0" smtClean="0"/>
              <a:t>Krajský </a:t>
            </a:r>
            <a:r>
              <a:rPr lang="cs-CZ" sz="3200" dirty="0"/>
              <a:t>akční plán rozvoje vzdělávání v </a:t>
            </a:r>
            <a:r>
              <a:rPr lang="cs-CZ" sz="3200" dirty="0" smtClean="0"/>
              <a:t>Jihočeském kraji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cs-CZ" sz="2000" dirty="0" smtClean="0"/>
              <a:t>CZ.02.3.68/0.0/0.0/15_002/0000001</a:t>
            </a:r>
          </a:p>
          <a:p>
            <a:pPr algn="ctr">
              <a:spcBef>
                <a:spcPts val="0"/>
              </a:spcBef>
            </a:pPr>
            <a:r>
              <a:rPr lang="cs-CZ" sz="3200" dirty="0" smtClean="0"/>
              <a:t>10. 12. 2015</a:t>
            </a:r>
          </a:p>
        </p:txBody>
      </p:sp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149080"/>
            <a:ext cx="8066660" cy="18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Program workshopu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r>
              <a:rPr lang="cs-CZ" sz="2400" dirty="0" err="1" smtClean="0">
                <a:solidFill>
                  <a:srgbClr val="003F7E"/>
                </a:solidFill>
                <a:latin typeface="Arial" charset="0"/>
              </a:rPr>
              <a:t>Prioritizace</a:t>
            </a:r>
            <a:r>
              <a:rPr lang="cs-CZ" sz="2400" dirty="0" smtClean="0">
                <a:solidFill>
                  <a:srgbClr val="003F7E"/>
                </a:solidFill>
                <a:latin typeface="Arial" charset="0"/>
              </a:rPr>
              <a:t> potřeb v Jihočeském kraji</a:t>
            </a:r>
            <a:endParaRPr lang="cs-CZ" sz="2400" dirty="0">
              <a:solidFill>
                <a:srgbClr val="003F7E"/>
              </a:solidFill>
              <a:latin typeface="Arial" charset="0"/>
            </a:endParaRPr>
          </a:p>
          <a:p>
            <a:r>
              <a:rPr lang="cs-CZ" sz="2400" dirty="0" smtClean="0">
                <a:solidFill>
                  <a:srgbClr val="003F7E"/>
                </a:solidFill>
                <a:latin typeface="Arial" charset="0"/>
              </a:rPr>
              <a:t>Aktualizace Rámce/Seznamu projektových záměrů IROP</a:t>
            </a:r>
            <a:endParaRPr lang="cs-CZ" sz="2400" dirty="0">
              <a:solidFill>
                <a:srgbClr val="003F7E"/>
              </a:solidFill>
              <a:latin typeface="Arial" charset="0"/>
            </a:endParaRPr>
          </a:p>
          <a:p>
            <a:r>
              <a:rPr lang="cs-CZ" sz="2400" dirty="0" smtClean="0">
                <a:solidFill>
                  <a:srgbClr val="003F7E"/>
                </a:solidFill>
                <a:latin typeface="Arial" charset="0"/>
              </a:rPr>
              <a:t>Šablony SŠ, VOŠ</a:t>
            </a:r>
            <a:endParaRPr lang="cs-CZ" sz="2400" dirty="0">
              <a:solidFill>
                <a:srgbClr val="003F7E"/>
              </a:solidFill>
              <a:latin typeface="Arial" charset="0"/>
            </a:endParaRPr>
          </a:p>
          <a:p>
            <a:r>
              <a:rPr lang="cs-CZ" sz="2400" dirty="0" smtClean="0">
                <a:solidFill>
                  <a:srgbClr val="003F7E"/>
                </a:solidFill>
                <a:latin typeface="Arial" charset="0"/>
              </a:rPr>
              <a:t>Implementace KAP</a:t>
            </a:r>
            <a:endParaRPr lang="cs-CZ" sz="2400" dirty="0">
              <a:solidFill>
                <a:srgbClr val="003F7E"/>
              </a:solidFill>
              <a:latin typeface="Arial" charset="0"/>
            </a:endParaRPr>
          </a:p>
          <a:p>
            <a:r>
              <a:rPr lang="cs-CZ" sz="2400" dirty="0">
                <a:solidFill>
                  <a:srgbClr val="003F7E"/>
                </a:solidFill>
                <a:latin typeface="Arial" charset="0"/>
              </a:rPr>
              <a:t>Inkluze – monitorování stavu inkluze v Jihočeském </a:t>
            </a:r>
            <a:r>
              <a:rPr lang="cs-CZ" sz="2400" dirty="0" smtClean="0">
                <a:solidFill>
                  <a:srgbClr val="003F7E"/>
                </a:solidFill>
                <a:latin typeface="Arial" charset="0"/>
              </a:rPr>
              <a:t>kraji</a:t>
            </a:r>
          </a:p>
          <a:p>
            <a:r>
              <a:rPr lang="cs-CZ" sz="2400" dirty="0" smtClean="0">
                <a:solidFill>
                  <a:srgbClr val="003F7E"/>
                </a:solidFill>
                <a:latin typeface="Arial" charset="0"/>
              </a:rPr>
              <a:t>Plány </a:t>
            </a:r>
            <a:r>
              <a:rPr lang="cs-CZ" sz="2400" dirty="0">
                <a:solidFill>
                  <a:srgbClr val="003F7E"/>
                </a:solidFill>
                <a:latin typeface="Arial" charset="0"/>
              </a:rPr>
              <a:t>aktivit škol </a:t>
            </a:r>
            <a:endParaRPr lang="cs-CZ" sz="2400" dirty="0" smtClean="0">
              <a:solidFill>
                <a:srgbClr val="003F7E"/>
              </a:solidFill>
              <a:latin typeface="Arial" charset="0"/>
            </a:endParaRPr>
          </a:p>
          <a:p>
            <a:endParaRPr lang="cs-CZ" sz="2400" dirty="0">
              <a:solidFill>
                <a:srgbClr val="003F7E"/>
              </a:solidFill>
              <a:latin typeface="Arial" charset="0"/>
            </a:endParaRPr>
          </a:p>
          <a:p>
            <a:pPr>
              <a:buNone/>
            </a:pPr>
            <a:r>
              <a:rPr lang="cs-CZ" sz="2000" b="1" dirty="0">
                <a:solidFill>
                  <a:srgbClr val="003F7E"/>
                </a:solidFill>
                <a:latin typeface="Arial" charset="0"/>
              </a:rPr>
              <a:t>Přístupové údaje pro WiFi síť </a:t>
            </a:r>
            <a:r>
              <a:rPr lang="cs-CZ" sz="2000" b="1" dirty="0" smtClean="0">
                <a:solidFill>
                  <a:srgbClr val="003F7E"/>
                </a:solidFill>
                <a:latin typeface="Arial" charset="0"/>
              </a:rPr>
              <a:t>KU-NAVSTEVA</a:t>
            </a:r>
            <a:endParaRPr lang="cs-CZ" sz="2400" dirty="0">
              <a:solidFill>
                <a:srgbClr val="003F7E"/>
              </a:solidFill>
              <a:latin typeface="Arial" charset="0"/>
            </a:endParaRPr>
          </a:p>
          <a:p>
            <a:pPr>
              <a:buNone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Jméno</a:t>
            </a:r>
            <a:r>
              <a:rPr lang="cs-CZ" sz="2000" dirty="0">
                <a:solidFill>
                  <a:srgbClr val="003F7E"/>
                </a:solidFill>
                <a:latin typeface="Arial" charset="0"/>
              </a:rPr>
              <a:t>: 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host</a:t>
            </a:r>
          </a:p>
          <a:p>
            <a:pPr>
              <a:buNone/>
            </a:pP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Heslo</a:t>
            </a:r>
            <a:r>
              <a:rPr lang="cs-CZ" sz="2000">
                <a:solidFill>
                  <a:srgbClr val="003F7E"/>
                </a:solidFill>
                <a:latin typeface="Arial" charset="0"/>
              </a:rPr>
              <a:t>: </a:t>
            </a:r>
            <a:r>
              <a:rPr lang="cs-CZ" sz="2000" smtClean="0">
                <a:solidFill>
                  <a:srgbClr val="003F7E"/>
                </a:solidFill>
                <a:latin typeface="Arial" charset="0"/>
              </a:rPr>
              <a:t> prapor</a:t>
            </a:r>
            <a:endParaRPr lang="cs-CZ" sz="2000" dirty="0">
              <a:solidFill>
                <a:srgbClr val="003F7E"/>
              </a:solidFill>
              <a:latin typeface="Arial" charset="0"/>
            </a:endParaRPr>
          </a:p>
          <a:p>
            <a:pPr>
              <a:buNone/>
            </a:pPr>
            <a:endParaRPr lang="cs-CZ" sz="2400" dirty="0" smtClean="0">
              <a:solidFill>
                <a:srgbClr val="003F7E"/>
              </a:solidFill>
              <a:latin typeface="Arial" charset="0"/>
            </a:endParaRPr>
          </a:p>
          <a:p>
            <a:endParaRPr lang="cs-CZ" sz="2400" dirty="0" smtClean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err="1" smtClean="0">
                <a:solidFill>
                  <a:srgbClr val="003F7E"/>
                </a:solidFill>
                <a:latin typeface="Arial" charset="0"/>
              </a:rPr>
              <a:t>Prioritizace</a:t>
            </a:r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 potřeb v Jihočeském kraji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19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workshopu 18. 5. 2016 byly školám představeny návrhy celokrajských projektů a šablon vytvořené pracovními týmy a byla jim stejně jako členům Pracovní skupiny Vzdělávání dána možnost tyto návrhy připomínkovat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19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racovní týmy </a:t>
            </a:r>
            <a:r>
              <a:rPr lang="cs-CZ" sz="19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základě zaslaných připomínek od nejrůznějších subjektů dopracovaly návrhy celokrajských projektů a šablon; celkem zpracováno </a:t>
            </a:r>
            <a:r>
              <a:rPr lang="cs-CZ" sz="19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 návrhů </a:t>
            </a:r>
            <a:r>
              <a:rPr lang="cs-CZ" sz="19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z toho </a:t>
            </a:r>
            <a:r>
              <a:rPr lang="cs-CZ" sz="19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sz="19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cs-CZ" sz="19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návrhů na krajské projekty </a:t>
            </a:r>
            <a:r>
              <a:rPr lang="cs-CZ" sz="19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19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návrhů na šablony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sz="19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ále vypracovaly </a:t>
            </a:r>
            <a:r>
              <a:rPr lang="cs-CZ" sz="19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tzv. Doporučení pro PSV, v nichž podle metodiky NÚV zdůvodnily výběr témat návrhů celokrajských projektů a šablon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9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realizační </a:t>
            </a:r>
            <a:r>
              <a:rPr lang="cs-CZ" sz="19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tým </a:t>
            </a:r>
            <a:r>
              <a:rPr lang="cs-CZ" sz="19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sz="19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základě všech podkladů, dokumentu Postupy KAP a Metodického listu č. 04 </a:t>
            </a:r>
            <a:r>
              <a:rPr lang="cs-CZ" sz="19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Prioritizace</a:t>
            </a:r>
            <a:r>
              <a:rPr lang="cs-CZ" sz="19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potřeb vypracoval samotný </a:t>
            </a:r>
            <a:r>
              <a:rPr lang="cs-CZ" sz="19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 </a:t>
            </a:r>
            <a:r>
              <a:rPr lang="cs-CZ" sz="1900" b="1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Prioritizace</a:t>
            </a:r>
            <a:r>
              <a:rPr lang="cs-CZ" sz="19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potřeb</a:t>
            </a:r>
          </a:p>
          <a:p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err="1" smtClean="0">
                <a:solidFill>
                  <a:srgbClr val="003F7E"/>
                </a:solidFill>
                <a:latin typeface="Arial" charset="0"/>
              </a:rPr>
              <a:t>Prioritizace</a:t>
            </a:r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 potřeb v Jihočeském kraji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 </a:t>
            </a:r>
            <a:r>
              <a:rPr lang="cs-CZ" sz="20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Prioritizace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potřeb: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schválen Pracovní skupinou Vzdělávání (9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9.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2016) a následně Regionální stálou konferencí (19. 9. 2016)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konkretizuje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identifikované potřeby/cíle ve vzdělávání na území kraje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spojuje potřeby/cíle identifikované v Analýze potřeb škol a v Analýze potřeb v území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zařazuje potřeby/cíle do prioritních oblastí, tedy rozděluje je na potřeby/cíle s </a:t>
            </a:r>
            <a:r>
              <a:rPr lang="cs-CZ" sz="20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nejvyšší, střední a nižší </a:t>
            </a:r>
            <a:r>
              <a:rPr lang="cs-CZ" sz="20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důležitostí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podkladem pro dokument KAP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40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Aktualizace Rámce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910264" cy="453920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Sběr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projektových záměrů do 2. 12. 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Schválit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Radě a Zastupitelstvu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kraje </a:t>
            </a:r>
            <a:r>
              <a:rPr lang="cs-CZ" sz="2000" i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(krajem </a:t>
            </a:r>
            <a:r>
              <a:rPr lang="cs-CZ" sz="2000" i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zřizované </a:t>
            </a:r>
            <a:r>
              <a:rPr lang="cs-CZ" sz="2000" i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organizace)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01/2017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Schválit v Pracovní skupině Vzdělávání, T: 02/2017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Schválit v Regionální stálé konferenci, T: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03/2017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Prioritně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zájmové, neformální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celoživotní (56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 57. výzvu)</a:t>
            </a: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SŠ/VOŠ: podané projekty nesmí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být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vyjmuty (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32. a 33. výzva) 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08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Implementace KAP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endParaRPr lang="cs-CZ" sz="2200" b="1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200" dirty="0">
                <a:solidFill>
                  <a:srgbClr val="003F7E"/>
                </a:solidFill>
                <a:latin typeface="Arial" charset="0"/>
              </a:rPr>
              <a:t>	</a:t>
            </a: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838200" y="2132856"/>
            <a:ext cx="747821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4667250" algn="l"/>
              </a:tabLst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Oprávněný žadatel:	</a:t>
            </a:r>
            <a:r>
              <a:rPr lang="cs-CZ" sz="2000" dirty="0" smtClean="0"/>
              <a:t>kraje</a:t>
            </a: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tabLst>
                <a:tab pos="4667250" algn="l"/>
              </a:tabLst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Předpokládaný termín vyhlášení:	02/2017</a:t>
            </a:r>
          </a:p>
          <a:p>
            <a:pPr>
              <a:lnSpc>
                <a:spcPct val="150000"/>
              </a:lnSpc>
              <a:tabLst>
                <a:tab pos="4667250" algn="l"/>
              </a:tabLst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Předpokládaný termín příjmu žádostí: 	03 – 12/2017</a:t>
            </a:r>
          </a:p>
          <a:p>
            <a:pPr>
              <a:lnSpc>
                <a:spcPct val="150000"/>
              </a:lnSpc>
              <a:tabLst>
                <a:tab pos="4667250" algn="l"/>
              </a:tabLst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Délka projektu: 	18 - 36 měsíců</a:t>
            </a:r>
          </a:p>
          <a:p>
            <a:pPr>
              <a:lnSpc>
                <a:spcPct val="150000"/>
              </a:lnSpc>
              <a:tabLst>
                <a:tab pos="4667250" algn="l"/>
              </a:tabLst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Alokace pro Jihočeský kraj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45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250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236,- Kč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000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Implementace KAP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endParaRPr lang="cs-CZ" sz="2200" b="1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200" dirty="0">
                <a:solidFill>
                  <a:srgbClr val="003F7E"/>
                </a:solidFill>
                <a:latin typeface="Arial" charset="0"/>
              </a:rPr>
              <a:t>	</a:t>
            </a: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838200" y="2132856"/>
            <a:ext cx="7478216" cy="3003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Povinné aktivity: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3366"/>
                </a:solidFill>
              </a:rPr>
              <a:t>Řízení projektu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3366"/>
                </a:solidFill>
              </a:rPr>
              <a:t>Implementace plánovaných aktivit k naplnění klíčových témat krajských akčních plánů. </a:t>
            </a:r>
            <a:endParaRPr lang="cs-CZ" sz="1800" dirty="0" smtClean="0">
              <a:solidFill>
                <a:srgbClr val="003366"/>
              </a:solidFill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500" dirty="0" smtClean="0">
                <a:solidFill>
                  <a:srgbClr val="003366"/>
                </a:solidFill>
              </a:rPr>
              <a:t>Podpora </a:t>
            </a:r>
            <a:r>
              <a:rPr lang="cs-CZ" sz="1500" dirty="0">
                <a:solidFill>
                  <a:srgbClr val="003366"/>
                </a:solidFill>
              </a:rPr>
              <a:t>kompetencí k podnikavosti, iniciativě a kreativitě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500" dirty="0" smtClean="0">
                <a:solidFill>
                  <a:srgbClr val="003366"/>
                </a:solidFill>
              </a:rPr>
              <a:t>Podpora </a:t>
            </a:r>
            <a:r>
              <a:rPr lang="cs-CZ" sz="1500" dirty="0">
                <a:solidFill>
                  <a:srgbClr val="003366"/>
                </a:solidFill>
              </a:rPr>
              <a:t>polytechnického vzdělávání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500" dirty="0" smtClean="0">
                <a:solidFill>
                  <a:srgbClr val="003366"/>
                </a:solidFill>
              </a:rPr>
              <a:t>Podpora </a:t>
            </a:r>
            <a:r>
              <a:rPr lang="cs-CZ" sz="1500" dirty="0">
                <a:solidFill>
                  <a:srgbClr val="003366"/>
                </a:solidFill>
              </a:rPr>
              <a:t>odborného vzdělávání včetně spolupráce škol a zaměstnavatelů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500" dirty="0" smtClean="0">
                <a:solidFill>
                  <a:srgbClr val="003366"/>
                </a:solidFill>
              </a:rPr>
              <a:t>Rozvoj </a:t>
            </a:r>
            <a:r>
              <a:rPr lang="cs-CZ" sz="1500" dirty="0">
                <a:solidFill>
                  <a:srgbClr val="003366"/>
                </a:solidFill>
              </a:rPr>
              <a:t>kariérového poradenství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500" dirty="0" smtClean="0">
                <a:solidFill>
                  <a:srgbClr val="003366"/>
                </a:solidFill>
              </a:rPr>
              <a:t>Rozvoj </a:t>
            </a:r>
            <a:r>
              <a:rPr lang="cs-CZ" sz="1500" dirty="0">
                <a:solidFill>
                  <a:srgbClr val="003366"/>
                </a:solidFill>
              </a:rPr>
              <a:t>škol jako center dalšího profesního vzdělávání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500" dirty="0" smtClean="0">
                <a:solidFill>
                  <a:srgbClr val="003366"/>
                </a:solidFill>
              </a:rPr>
              <a:t>Podpora inkluze</a:t>
            </a:r>
            <a:endParaRPr lang="cs-CZ" sz="15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22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Implementace KAP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endParaRPr lang="cs-CZ" sz="2200" b="1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200" dirty="0">
                <a:solidFill>
                  <a:srgbClr val="003F7E"/>
                </a:solidFill>
                <a:latin typeface="Arial" charset="0"/>
              </a:rPr>
              <a:t>	</a:t>
            </a: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838200" y="2132856"/>
            <a:ext cx="7478216" cy="324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Volitelné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aktivity: </a:t>
            </a: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3060"/>
                </a:solidFill>
              </a:rPr>
              <a:t>Implementace plánovaných aktivit k naplnění nepovinných témat krajských akčních plánů</a:t>
            </a:r>
            <a:r>
              <a:rPr lang="cs-CZ" sz="1800" dirty="0" smtClean="0">
                <a:solidFill>
                  <a:srgbClr val="003060"/>
                </a:solidFill>
              </a:rPr>
              <a:t>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rgbClr val="003060"/>
                </a:solidFill>
              </a:rPr>
              <a:t>Rozvoj výuky cizích jazyků.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rgbClr val="003060"/>
                </a:solidFill>
              </a:rPr>
              <a:t>ICT kompetence.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rgbClr val="003060"/>
                </a:solidFill>
              </a:rPr>
              <a:t>Čtenářská a matematická gramotnost.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rgbClr val="003060"/>
                </a:solidFill>
              </a:rPr>
              <a:t>Případně další témata důležitá pro školy v území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3060"/>
                </a:solidFill>
              </a:rPr>
              <a:t>Tvorba školské inkluzivní koncepce kraje </a:t>
            </a:r>
            <a:endParaRPr lang="cs-CZ" sz="1800" dirty="0" smtClean="0">
              <a:solidFill>
                <a:srgbClr val="00306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3060"/>
                </a:solidFill>
              </a:rPr>
              <a:t>Syntéza a zhodnocení produktů vytvořených v rámci grantových projektů a individuálních projektů OP VK </a:t>
            </a:r>
          </a:p>
          <a:p>
            <a:endParaRPr lang="cs-CZ" dirty="0">
              <a:solidFill>
                <a:srgbClr val="003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24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489</Words>
  <Application>Microsoft Office PowerPoint</Application>
  <PresentationFormat>Předvádění na obrazovce (4:3)</PresentationFormat>
  <Paragraphs>95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Wingdings</vt:lpstr>
      <vt:lpstr>Default Design</vt:lpstr>
      <vt:lpstr>Prezentace aplikace PowerPoint</vt:lpstr>
      <vt:lpstr>Prezentace aplikace PowerPoint</vt:lpstr>
      <vt:lpstr>Program workshopu</vt:lpstr>
      <vt:lpstr>Prioritizace potřeb v Jihočeském kraji</vt:lpstr>
      <vt:lpstr>Prioritizace potřeb v Jihočeském kraji</vt:lpstr>
      <vt:lpstr>Aktualizace Rámce</vt:lpstr>
      <vt:lpstr>Implementace KAP</vt:lpstr>
      <vt:lpstr>Implementace KAP</vt:lpstr>
      <vt:lpstr>Implementace KAP</vt:lpstr>
      <vt:lpstr>Implementace KAP</vt:lpstr>
      <vt:lpstr>Předběžný harmonogram činnosti pro rok 2017</vt:lpstr>
      <vt:lpstr>Prezentace aplikace PowerPoint</vt:lpstr>
    </vt:vector>
  </TitlesOfParts>
  <Company>KUJC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Bohumír Mach</dc:creator>
  <cp:lastModifiedBy>Čížek Hynek</cp:lastModifiedBy>
  <cp:revision>92</cp:revision>
  <cp:lastPrinted>2016-12-05T15:04:01Z</cp:lastPrinted>
  <dcterms:created xsi:type="dcterms:W3CDTF">2010-02-05T10:36:31Z</dcterms:created>
  <dcterms:modified xsi:type="dcterms:W3CDTF">2016-12-05T15:10:59Z</dcterms:modified>
</cp:coreProperties>
</file>