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16"/>
  </p:notesMasterIdLst>
  <p:handoutMasterIdLst>
    <p:handoutMasterId r:id="rId17"/>
  </p:handoutMasterIdLst>
  <p:sldIdLst>
    <p:sldId id="272" r:id="rId2"/>
    <p:sldId id="273" r:id="rId3"/>
    <p:sldId id="274" r:id="rId4"/>
    <p:sldId id="275" r:id="rId5"/>
    <p:sldId id="276" r:id="rId6"/>
    <p:sldId id="281" r:id="rId7"/>
    <p:sldId id="277" r:id="rId8"/>
    <p:sldId id="278" r:id="rId9"/>
    <p:sldId id="282" r:id="rId10"/>
    <p:sldId id="284" r:id="rId11"/>
    <p:sldId id="285" r:id="rId12"/>
    <p:sldId id="279" r:id="rId13"/>
    <p:sldId id="280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'podle typu SŠ'!$F$10</c:f>
              <c:strCache>
                <c:ptCount val="1"/>
                <c:pt idx="0">
                  <c:v>do 34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'podle typu SŠ'!$E$11:$E$15</c:f>
              <c:strCache>
                <c:ptCount val="5"/>
                <c:pt idx="0">
                  <c:v>gymnázium (G)</c:v>
                </c:pt>
                <c:pt idx="1">
                  <c:v>SŠ s mat (M)</c:v>
                </c:pt>
                <c:pt idx="2">
                  <c:v>SŠ integr. (I)</c:v>
                </c:pt>
                <c:pt idx="3">
                  <c:v>SŠ bez mat. (N)</c:v>
                </c:pt>
                <c:pt idx="4">
                  <c:v>konzervatoř</c:v>
                </c:pt>
              </c:strCache>
            </c:strRef>
          </c:cat>
          <c:val>
            <c:numRef>
              <c:f>'podle typu SŠ'!$F$11:$F$15</c:f>
              <c:numCache>
                <c:formatCode>0.0</c:formatCode>
                <c:ptCount val="5"/>
                <c:pt idx="0">
                  <c:v>12.03704575268546</c:v>
                </c:pt>
                <c:pt idx="1">
                  <c:v>8.8081778839126077</c:v>
                </c:pt>
                <c:pt idx="2">
                  <c:v>9.3806836052867908</c:v>
                </c:pt>
                <c:pt idx="3">
                  <c:v>5.994633491889255</c:v>
                </c:pt>
                <c:pt idx="4">
                  <c:v>3.5130224106602062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EF-4FA7-B551-7A3AE255CF9A}"/>
            </c:ext>
          </c:extLst>
        </c:ser>
        <c:ser>
          <c:idx val="1"/>
          <c:order val="1"/>
          <c:tx>
            <c:strRef>
              <c:f>'podle typu SŠ'!$G$10</c:f>
              <c:strCache>
                <c:ptCount val="1"/>
                <c:pt idx="0">
                  <c:v>35-49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'podle typu SŠ'!$E$11:$E$15</c:f>
              <c:strCache>
                <c:ptCount val="5"/>
                <c:pt idx="0">
                  <c:v>gymnázium (G)</c:v>
                </c:pt>
                <c:pt idx="1">
                  <c:v>SŠ s mat (M)</c:v>
                </c:pt>
                <c:pt idx="2">
                  <c:v>SŠ integr. (I)</c:v>
                </c:pt>
                <c:pt idx="3">
                  <c:v>SŠ bez mat. (N)</c:v>
                </c:pt>
                <c:pt idx="4">
                  <c:v>konzervatoř</c:v>
                </c:pt>
              </c:strCache>
            </c:strRef>
          </c:cat>
          <c:val>
            <c:numRef>
              <c:f>'podle typu SŠ'!$G$11:$G$15</c:f>
              <c:numCache>
                <c:formatCode>0.0</c:formatCode>
                <c:ptCount val="5"/>
                <c:pt idx="0">
                  <c:v>44.264505921142145</c:v>
                </c:pt>
                <c:pt idx="1">
                  <c:v>32.485316847746375</c:v>
                </c:pt>
                <c:pt idx="2">
                  <c:v>31.551792651114219</c:v>
                </c:pt>
                <c:pt idx="3">
                  <c:v>37.760702524698139</c:v>
                </c:pt>
                <c:pt idx="4">
                  <c:v>46.759539672925499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EF-4FA7-B551-7A3AE255CF9A}"/>
            </c:ext>
          </c:extLst>
        </c:ser>
        <c:ser>
          <c:idx val="2"/>
          <c:order val="2"/>
          <c:tx>
            <c:strRef>
              <c:f>'podle typu SŠ'!$H$10</c:f>
              <c:strCache>
                <c:ptCount val="1"/>
                <c:pt idx="0">
                  <c:v>nad 50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'podle typu SŠ'!$E$11:$E$15</c:f>
              <c:strCache>
                <c:ptCount val="5"/>
                <c:pt idx="0">
                  <c:v>gymnázium (G)</c:v>
                </c:pt>
                <c:pt idx="1">
                  <c:v>SŠ s mat (M)</c:v>
                </c:pt>
                <c:pt idx="2">
                  <c:v>SŠ integr. (I)</c:v>
                </c:pt>
                <c:pt idx="3">
                  <c:v>SŠ bez mat. (N)</c:v>
                </c:pt>
                <c:pt idx="4">
                  <c:v>konzervatoř</c:v>
                </c:pt>
              </c:strCache>
            </c:strRef>
          </c:cat>
          <c:val>
            <c:numRef>
              <c:f>'podle typu SŠ'!$H$11:$H$15</c:f>
              <c:numCache>
                <c:formatCode>0.0</c:formatCode>
                <c:ptCount val="5"/>
                <c:pt idx="0">
                  <c:v>43.698448326172404</c:v>
                </c:pt>
                <c:pt idx="1">
                  <c:v>58.706505268341026</c:v>
                </c:pt>
                <c:pt idx="2">
                  <c:v>59.067523743598983</c:v>
                </c:pt>
                <c:pt idx="3">
                  <c:v>56.244663983412615</c:v>
                </c:pt>
                <c:pt idx="4">
                  <c:v>49.727437916414296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EF-4FA7-B551-7A3AE255C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0361160"/>
        <c:axId val="226839856"/>
      </c:barChart>
      <c:catAx>
        <c:axId val="230361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6839856"/>
        <c:crosses val="autoZero"/>
        <c:auto val="1"/>
        <c:lblAlgn val="ctr"/>
        <c:lblOffset val="100"/>
        <c:noMultiLvlLbl val="0"/>
      </c:catAx>
      <c:valAx>
        <c:axId val="226839856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podíl</a:t>
                </a:r>
                <a:r>
                  <a:rPr lang="cs-CZ" baseline="0"/>
                  <a:t> týdenní hodinové dotace (%)</a:t>
                </a:r>
              </a:p>
            </c:rich>
          </c:tx>
          <c:layout>
            <c:manualLayout>
              <c:xMode val="edge"/>
              <c:yMode val="edge"/>
              <c:x val="1.0822510822510822E-2"/>
              <c:y val="0.231381767647068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036116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742341662490028"/>
          <c:y val="0.92204333752212797"/>
          <c:w val="0.23166115022144704"/>
          <c:h val="7.79566624778719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'podle zřizovatele'!$F$8</c:f>
              <c:strCache>
                <c:ptCount val="1"/>
                <c:pt idx="0">
                  <c:v>do 34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'podle zřizovatele'!$E$9:$E$10</c:f>
              <c:strCache>
                <c:ptCount val="2"/>
                <c:pt idx="0">
                  <c:v>soukromá</c:v>
                </c:pt>
                <c:pt idx="1">
                  <c:v>Jihočeský kraj</c:v>
                </c:pt>
              </c:strCache>
            </c:strRef>
          </c:cat>
          <c:val>
            <c:numRef>
              <c:f>'podle zřizovatele'!$F$9:$F$10</c:f>
              <c:numCache>
                <c:formatCode>0.0</c:formatCode>
                <c:ptCount val="2"/>
                <c:pt idx="0">
                  <c:v>20.802376327447387</c:v>
                </c:pt>
                <c:pt idx="1">
                  <c:v>8.8700578165842803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7B-42D1-8160-2F7E5ECE1ECC}"/>
            </c:ext>
          </c:extLst>
        </c:ser>
        <c:ser>
          <c:idx val="1"/>
          <c:order val="1"/>
          <c:tx>
            <c:strRef>
              <c:f>'podle zřizovatele'!$G$8</c:f>
              <c:strCache>
                <c:ptCount val="1"/>
                <c:pt idx="0">
                  <c:v>35-49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'podle zřizovatele'!$E$9:$E$10</c:f>
              <c:strCache>
                <c:ptCount val="2"/>
                <c:pt idx="0">
                  <c:v>soukromá</c:v>
                </c:pt>
                <c:pt idx="1">
                  <c:v>Jihočeský kraj</c:v>
                </c:pt>
              </c:strCache>
            </c:strRef>
          </c:cat>
          <c:val>
            <c:numRef>
              <c:f>'podle zřizovatele'!$G$9:$G$10</c:f>
              <c:numCache>
                <c:formatCode>0.0</c:formatCode>
                <c:ptCount val="2"/>
                <c:pt idx="0">
                  <c:v>45.665287548058799</c:v>
                </c:pt>
                <c:pt idx="1">
                  <c:v>34.695347130279707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7B-42D1-8160-2F7E5ECE1ECC}"/>
            </c:ext>
          </c:extLst>
        </c:ser>
        <c:ser>
          <c:idx val="2"/>
          <c:order val="2"/>
          <c:tx>
            <c:strRef>
              <c:f>'podle zřizovatele'!$H$8</c:f>
              <c:strCache>
                <c:ptCount val="1"/>
                <c:pt idx="0">
                  <c:v>nad 50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'podle zřizovatele'!$E$9:$E$10</c:f>
              <c:strCache>
                <c:ptCount val="2"/>
                <c:pt idx="0">
                  <c:v>soukromá</c:v>
                </c:pt>
                <c:pt idx="1">
                  <c:v>Jihočeský kraj</c:v>
                </c:pt>
              </c:strCache>
            </c:strRef>
          </c:cat>
          <c:val>
            <c:numRef>
              <c:f>'podle zřizovatele'!$H$9:$H$10</c:f>
              <c:numCache>
                <c:formatCode>0.0</c:formatCode>
                <c:ptCount val="2"/>
                <c:pt idx="0">
                  <c:v>33.532336124493803</c:v>
                </c:pt>
                <c:pt idx="1">
                  <c:v>56.434595053136007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7B-42D1-8160-2F7E5ECE1E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2557160"/>
        <c:axId val="392557552"/>
      </c:barChart>
      <c:catAx>
        <c:axId val="39255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2557552"/>
        <c:crosses val="autoZero"/>
        <c:auto val="1"/>
        <c:lblAlgn val="ctr"/>
        <c:lblOffset val="100"/>
        <c:noMultiLvlLbl val="0"/>
      </c:catAx>
      <c:valAx>
        <c:axId val="39255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podíl</a:t>
                </a:r>
                <a:r>
                  <a:rPr lang="cs-CZ" baseline="0"/>
                  <a:t> týdenní hodinové dotace v (%)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1.8264840182648401E-2"/>
              <c:y val="0.242780052097415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255716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059308701389289"/>
          <c:y val="0.89476872626444937"/>
          <c:w val="0.26240538869914481"/>
          <c:h val="8.25806919544657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'podle okresů JČK'!$F$14</c:f>
              <c:strCache>
                <c:ptCount val="1"/>
                <c:pt idx="0">
                  <c:v>do 34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'podle okresů JČK'!$E$15:$E$22</c:f>
              <c:strCache>
                <c:ptCount val="8"/>
                <c:pt idx="0">
                  <c:v>Č. Budějovice</c:v>
                </c:pt>
                <c:pt idx="1">
                  <c:v>Č. Krumlov</c:v>
                </c:pt>
                <c:pt idx="2">
                  <c:v>J. Hradec</c:v>
                </c:pt>
                <c:pt idx="3">
                  <c:v>Písek</c:v>
                </c:pt>
                <c:pt idx="4">
                  <c:v>Prachatice</c:v>
                </c:pt>
                <c:pt idx="5">
                  <c:v>Strakonice</c:v>
                </c:pt>
                <c:pt idx="6">
                  <c:v>Tábor</c:v>
                </c:pt>
                <c:pt idx="7">
                  <c:v>JČK celkem</c:v>
                </c:pt>
              </c:strCache>
            </c:strRef>
          </c:cat>
          <c:val>
            <c:numRef>
              <c:f>'podle okresů JČK'!$F$15:$F$22</c:f>
              <c:numCache>
                <c:formatCode>0.0</c:formatCode>
                <c:ptCount val="8"/>
                <c:pt idx="0">
                  <c:v>10.986118712000245</c:v>
                </c:pt>
                <c:pt idx="1">
                  <c:v>12.084773786261836</c:v>
                </c:pt>
                <c:pt idx="2">
                  <c:v>7.8087928005927356</c:v>
                </c:pt>
                <c:pt idx="3">
                  <c:v>6.8779127180748771</c:v>
                </c:pt>
                <c:pt idx="4">
                  <c:v>11.22551988693721</c:v>
                </c:pt>
                <c:pt idx="5">
                  <c:v>6.8299296669773746</c:v>
                </c:pt>
                <c:pt idx="6">
                  <c:v>9.2432550465595149</c:v>
                </c:pt>
                <c:pt idx="7">
                  <c:v>9.4805195437135747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C4-452B-A5C8-F977E85F897A}"/>
            </c:ext>
          </c:extLst>
        </c:ser>
        <c:ser>
          <c:idx val="1"/>
          <c:order val="1"/>
          <c:tx>
            <c:strRef>
              <c:f>'podle okresů JČK'!$G$14</c:f>
              <c:strCache>
                <c:ptCount val="1"/>
                <c:pt idx="0">
                  <c:v>35-49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'podle okresů JČK'!$E$15:$E$22</c:f>
              <c:strCache>
                <c:ptCount val="8"/>
                <c:pt idx="0">
                  <c:v>Č. Budějovice</c:v>
                </c:pt>
                <c:pt idx="1">
                  <c:v>Č. Krumlov</c:v>
                </c:pt>
                <c:pt idx="2">
                  <c:v>J. Hradec</c:v>
                </c:pt>
                <c:pt idx="3">
                  <c:v>Písek</c:v>
                </c:pt>
                <c:pt idx="4">
                  <c:v>Prachatice</c:v>
                </c:pt>
                <c:pt idx="5">
                  <c:v>Strakonice</c:v>
                </c:pt>
                <c:pt idx="6">
                  <c:v>Tábor</c:v>
                </c:pt>
                <c:pt idx="7">
                  <c:v>JČK celkem</c:v>
                </c:pt>
              </c:strCache>
            </c:strRef>
          </c:cat>
          <c:val>
            <c:numRef>
              <c:f>'podle okresů JČK'!$G$15:$G$22</c:f>
              <c:numCache>
                <c:formatCode>0.0</c:formatCode>
                <c:ptCount val="8"/>
                <c:pt idx="0">
                  <c:v>36.961941503557213</c:v>
                </c:pt>
                <c:pt idx="1">
                  <c:v>36.915677138133177</c:v>
                </c:pt>
                <c:pt idx="2">
                  <c:v>32.692035530839739</c:v>
                </c:pt>
                <c:pt idx="3">
                  <c:v>34.175603333275582</c:v>
                </c:pt>
                <c:pt idx="4">
                  <c:v>28.00323036543509</c:v>
                </c:pt>
                <c:pt idx="5">
                  <c:v>31.514278450978733</c:v>
                </c:pt>
                <c:pt idx="6">
                  <c:v>37.472502969744454</c:v>
                </c:pt>
                <c:pt idx="7">
                  <c:v>35.256573246381635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C4-452B-A5C8-F977E85F897A}"/>
            </c:ext>
          </c:extLst>
        </c:ser>
        <c:ser>
          <c:idx val="2"/>
          <c:order val="2"/>
          <c:tx>
            <c:strRef>
              <c:f>'podle okresů JČK'!$H$14</c:f>
              <c:strCache>
                <c:ptCount val="1"/>
                <c:pt idx="0">
                  <c:v>nad 50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'podle okresů JČK'!$E$15:$E$22</c:f>
              <c:strCache>
                <c:ptCount val="8"/>
                <c:pt idx="0">
                  <c:v>Č. Budějovice</c:v>
                </c:pt>
                <c:pt idx="1">
                  <c:v>Č. Krumlov</c:v>
                </c:pt>
                <c:pt idx="2">
                  <c:v>J. Hradec</c:v>
                </c:pt>
                <c:pt idx="3">
                  <c:v>Písek</c:v>
                </c:pt>
                <c:pt idx="4">
                  <c:v>Prachatice</c:v>
                </c:pt>
                <c:pt idx="5">
                  <c:v>Strakonice</c:v>
                </c:pt>
                <c:pt idx="6">
                  <c:v>Tábor</c:v>
                </c:pt>
                <c:pt idx="7">
                  <c:v>JČK celkem</c:v>
                </c:pt>
              </c:strCache>
            </c:strRef>
          </c:cat>
          <c:val>
            <c:numRef>
              <c:f>'podle okresů JČK'!$H$15:$H$22</c:f>
              <c:numCache>
                <c:formatCode>0.0</c:formatCode>
                <c:ptCount val="8"/>
                <c:pt idx="0">
                  <c:v>52.051939784442538</c:v>
                </c:pt>
                <c:pt idx="1">
                  <c:v>50.999549075604989</c:v>
                </c:pt>
                <c:pt idx="2">
                  <c:v>59.499171668567527</c:v>
                </c:pt>
                <c:pt idx="3">
                  <c:v>58.946483948649529</c:v>
                </c:pt>
                <c:pt idx="4">
                  <c:v>60.771249747627699</c:v>
                </c:pt>
                <c:pt idx="5">
                  <c:v>61.6557918820439</c:v>
                </c:pt>
                <c:pt idx="6">
                  <c:v>53.28424198369602</c:v>
                </c:pt>
                <c:pt idx="7">
                  <c:v>55.262907209904789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C4-452B-A5C8-F977E85F8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2558336"/>
        <c:axId val="392559904"/>
      </c:barChart>
      <c:catAx>
        <c:axId val="39255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2559904"/>
        <c:crosses val="autoZero"/>
        <c:auto val="1"/>
        <c:lblAlgn val="ctr"/>
        <c:lblOffset val="100"/>
        <c:noMultiLvlLbl val="0"/>
      </c:catAx>
      <c:valAx>
        <c:axId val="39255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podíl</a:t>
                </a:r>
                <a:r>
                  <a:rPr lang="cs-CZ" baseline="0"/>
                  <a:t> týdenní hodinové dotace (%)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1.3179571663920923E-2"/>
              <c:y val="0.242716246314196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255833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630071631989029"/>
          <c:y val="0.9157575744112959"/>
          <c:w val="0.22635483588138175"/>
          <c:h val="6.5434896949798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'Učitelé VVP a OP'!$F$13</c:f>
              <c:strCache>
                <c:ptCount val="1"/>
                <c:pt idx="0">
                  <c:v>do 34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'Učitelé VVP a OP'!$E$14:$E$20</c:f>
              <c:strCache>
                <c:ptCount val="7"/>
                <c:pt idx="0">
                  <c:v>23 - Strojírenství</c:v>
                </c:pt>
                <c:pt idx="1">
                  <c:v>26 - Elektrotechnika</c:v>
                </c:pt>
                <c:pt idx="2">
                  <c:v>36 - Stavebnictví</c:v>
                </c:pt>
                <c:pt idx="3">
                  <c:v>Matematika</c:v>
                </c:pt>
                <c:pt idx="4">
                  <c:v>ICT</c:v>
                </c:pt>
                <c:pt idx="5">
                  <c:v>Cizí jazyky</c:v>
                </c:pt>
                <c:pt idx="6">
                  <c:v>Službové předměty</c:v>
                </c:pt>
              </c:strCache>
            </c:strRef>
          </c:cat>
          <c:val>
            <c:numRef>
              <c:f>'Učitelé VVP a OP'!$F$14:$F$20</c:f>
              <c:numCache>
                <c:formatCode>0.0</c:formatCode>
                <c:ptCount val="7"/>
                <c:pt idx="0">
                  <c:v>7.1252531661013645</c:v>
                </c:pt>
                <c:pt idx="1">
                  <c:v>4.6472514826945206</c:v>
                </c:pt>
                <c:pt idx="2">
                  <c:v>9.4836670179135929</c:v>
                </c:pt>
                <c:pt idx="3">
                  <c:v>10.919905367786592</c:v>
                </c:pt>
                <c:pt idx="4">
                  <c:v>13.394157139775666</c:v>
                </c:pt>
                <c:pt idx="5">
                  <c:v>8.4774887140258794</c:v>
                </c:pt>
                <c:pt idx="6">
                  <c:v>4.6394984326018811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C1-4264-A177-FA47C1ECAA00}"/>
            </c:ext>
          </c:extLst>
        </c:ser>
        <c:ser>
          <c:idx val="1"/>
          <c:order val="1"/>
          <c:tx>
            <c:strRef>
              <c:f>'Učitelé VVP a OP'!$G$13</c:f>
              <c:strCache>
                <c:ptCount val="1"/>
                <c:pt idx="0">
                  <c:v>35-49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'Učitelé VVP a OP'!$E$14:$E$20</c:f>
              <c:strCache>
                <c:ptCount val="7"/>
                <c:pt idx="0">
                  <c:v>23 - Strojírenství</c:v>
                </c:pt>
                <c:pt idx="1">
                  <c:v>26 - Elektrotechnika</c:v>
                </c:pt>
                <c:pt idx="2">
                  <c:v>36 - Stavebnictví</c:v>
                </c:pt>
                <c:pt idx="3">
                  <c:v>Matematika</c:v>
                </c:pt>
                <c:pt idx="4">
                  <c:v>ICT</c:v>
                </c:pt>
                <c:pt idx="5">
                  <c:v>Cizí jazyky</c:v>
                </c:pt>
                <c:pt idx="6">
                  <c:v>Službové předměty</c:v>
                </c:pt>
              </c:strCache>
            </c:strRef>
          </c:cat>
          <c:val>
            <c:numRef>
              <c:f>'Učitelé VVP a OP'!$G$14:$G$20</c:f>
              <c:numCache>
                <c:formatCode>0.0</c:formatCode>
                <c:ptCount val="7"/>
                <c:pt idx="0">
                  <c:v>25.400551475073812</c:v>
                </c:pt>
                <c:pt idx="1">
                  <c:v>23.084299666578147</c:v>
                </c:pt>
                <c:pt idx="2">
                  <c:v>18.756585879873551</c:v>
                </c:pt>
                <c:pt idx="3">
                  <c:v>34.069268773877496</c:v>
                </c:pt>
                <c:pt idx="4">
                  <c:v>38.886567083692839</c:v>
                </c:pt>
                <c:pt idx="5">
                  <c:v>45.074705965664648</c:v>
                </c:pt>
                <c:pt idx="6">
                  <c:v>47.680250783699059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C1-4264-A177-FA47C1ECAA00}"/>
            </c:ext>
          </c:extLst>
        </c:ser>
        <c:ser>
          <c:idx val="2"/>
          <c:order val="2"/>
          <c:tx>
            <c:strRef>
              <c:f>'Učitelé VVP a OP'!$H$13</c:f>
              <c:strCache>
                <c:ptCount val="1"/>
                <c:pt idx="0">
                  <c:v>nad 50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'Učitelé VVP a OP'!$E$14:$E$20</c:f>
              <c:strCache>
                <c:ptCount val="7"/>
                <c:pt idx="0">
                  <c:v>23 - Strojírenství</c:v>
                </c:pt>
                <c:pt idx="1">
                  <c:v>26 - Elektrotechnika</c:v>
                </c:pt>
                <c:pt idx="2">
                  <c:v>36 - Stavebnictví</c:v>
                </c:pt>
                <c:pt idx="3">
                  <c:v>Matematika</c:v>
                </c:pt>
                <c:pt idx="4">
                  <c:v>ICT</c:v>
                </c:pt>
                <c:pt idx="5">
                  <c:v>Cizí jazyky</c:v>
                </c:pt>
                <c:pt idx="6">
                  <c:v>Službové předměty</c:v>
                </c:pt>
              </c:strCache>
            </c:strRef>
          </c:cat>
          <c:val>
            <c:numRef>
              <c:f>'Učitelé VVP a OP'!$H$14:$H$20</c:f>
              <c:numCache>
                <c:formatCode>0.0</c:formatCode>
                <c:ptCount val="7"/>
                <c:pt idx="0">
                  <c:v>67.474195358824801</c:v>
                </c:pt>
                <c:pt idx="1">
                  <c:v>72.268448850727324</c:v>
                </c:pt>
                <c:pt idx="2">
                  <c:v>71.759747102212856</c:v>
                </c:pt>
                <c:pt idx="3">
                  <c:v>55.010825858335913</c:v>
                </c:pt>
                <c:pt idx="4">
                  <c:v>47.719275776531489</c:v>
                </c:pt>
                <c:pt idx="5">
                  <c:v>46.447805320309477</c:v>
                </c:pt>
                <c:pt idx="6">
                  <c:v>47.680250783699059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C1-4264-A177-FA47C1ECA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2136016"/>
        <c:axId val="392136408"/>
      </c:barChart>
      <c:catAx>
        <c:axId val="39213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2136408"/>
        <c:crosses val="autoZero"/>
        <c:auto val="1"/>
        <c:lblAlgn val="ctr"/>
        <c:lblOffset val="100"/>
        <c:noMultiLvlLbl val="0"/>
      </c:catAx>
      <c:valAx>
        <c:axId val="392136408"/>
        <c:scaling>
          <c:orientation val="minMax"/>
          <c:max val="7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podíl</a:t>
                </a:r>
                <a:r>
                  <a:rPr lang="cs-CZ" baseline="0"/>
                  <a:t> týdenní hodinové dotace (%)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1.5250505900502895E-2"/>
              <c:y val="0.27288905612129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213601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'neapr. škola věk'!$E$24</c:f>
              <c:strCache>
                <c:ptCount val="1"/>
                <c:pt idx="0">
                  <c:v>do 34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'neapr. škola věk'!$D$25:$D$28</c:f>
              <c:strCache>
                <c:ptCount val="4"/>
                <c:pt idx="0">
                  <c:v>gymnázium (G)</c:v>
                </c:pt>
                <c:pt idx="1">
                  <c:v>SŠ s mat. (M)</c:v>
                </c:pt>
                <c:pt idx="2">
                  <c:v>SŠ integr. (I)</c:v>
                </c:pt>
                <c:pt idx="3">
                  <c:v>SŠ bez mat (N)</c:v>
                </c:pt>
              </c:strCache>
            </c:strRef>
          </c:cat>
          <c:val>
            <c:numRef>
              <c:f>'neapr. škola věk'!$E$25:$E$28</c:f>
              <c:numCache>
                <c:formatCode>0.0</c:formatCode>
                <c:ptCount val="4"/>
                <c:pt idx="0">
                  <c:v>2.9147057568993215</c:v>
                </c:pt>
                <c:pt idx="1">
                  <c:v>8.0046464180138059</c:v>
                </c:pt>
                <c:pt idx="2">
                  <c:v>7.121520412139053</c:v>
                </c:pt>
                <c:pt idx="3">
                  <c:v>19.328585961342828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7-4CE5-BE4D-5A6E2D10C759}"/>
            </c:ext>
          </c:extLst>
        </c:ser>
        <c:ser>
          <c:idx val="1"/>
          <c:order val="1"/>
          <c:tx>
            <c:strRef>
              <c:f>'neapr. škola věk'!$F$24</c:f>
              <c:strCache>
                <c:ptCount val="1"/>
                <c:pt idx="0">
                  <c:v>35-49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'neapr. škola věk'!$D$25:$D$28</c:f>
              <c:strCache>
                <c:ptCount val="4"/>
                <c:pt idx="0">
                  <c:v>gymnázium (G)</c:v>
                </c:pt>
                <c:pt idx="1">
                  <c:v>SŠ s mat. (M)</c:v>
                </c:pt>
                <c:pt idx="2">
                  <c:v>SŠ integr. (I)</c:v>
                </c:pt>
                <c:pt idx="3">
                  <c:v>SŠ bez mat (N)</c:v>
                </c:pt>
              </c:strCache>
            </c:strRef>
          </c:cat>
          <c:val>
            <c:numRef>
              <c:f>'neapr. škola věk'!$F$25:$F$28</c:f>
              <c:numCache>
                <c:formatCode>0.0</c:formatCode>
                <c:ptCount val="4"/>
                <c:pt idx="0">
                  <c:v>1.0632559991803263</c:v>
                </c:pt>
                <c:pt idx="1">
                  <c:v>5.7288642135518684</c:v>
                </c:pt>
                <c:pt idx="2">
                  <c:v>6.4040394809581027</c:v>
                </c:pt>
                <c:pt idx="3">
                  <c:v>7.3320413436692506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37-4CE5-BE4D-5A6E2D10C759}"/>
            </c:ext>
          </c:extLst>
        </c:ser>
        <c:ser>
          <c:idx val="2"/>
          <c:order val="2"/>
          <c:tx>
            <c:strRef>
              <c:f>'neapr. škola věk'!$G$24</c:f>
              <c:strCache>
                <c:ptCount val="1"/>
                <c:pt idx="0">
                  <c:v>nad 50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'neapr. škola věk'!$D$25:$D$28</c:f>
              <c:strCache>
                <c:ptCount val="4"/>
                <c:pt idx="0">
                  <c:v>gymnázium (G)</c:v>
                </c:pt>
                <c:pt idx="1">
                  <c:v>SŠ s mat. (M)</c:v>
                </c:pt>
                <c:pt idx="2">
                  <c:v>SŠ integr. (I)</c:v>
                </c:pt>
                <c:pt idx="3">
                  <c:v>SŠ bez mat (N)</c:v>
                </c:pt>
              </c:strCache>
            </c:strRef>
          </c:cat>
          <c:val>
            <c:numRef>
              <c:f>'neapr. škola věk'!$G$25:$G$28</c:f>
              <c:numCache>
                <c:formatCode>0.0</c:formatCode>
                <c:ptCount val="4"/>
                <c:pt idx="0">
                  <c:v>0.97911738442498408</c:v>
                </c:pt>
                <c:pt idx="1">
                  <c:v>3.4214455649407123</c:v>
                </c:pt>
                <c:pt idx="2">
                  <c:v>6.5250168617078694</c:v>
                </c:pt>
                <c:pt idx="3">
                  <c:v>14.258397484549498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37-4CE5-BE4D-5A6E2D10C7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3273648"/>
        <c:axId val="393274040"/>
      </c:barChart>
      <c:catAx>
        <c:axId val="39327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3274040"/>
        <c:crosses val="autoZero"/>
        <c:auto val="1"/>
        <c:lblAlgn val="ctr"/>
        <c:lblOffset val="100"/>
        <c:noMultiLvlLbl val="0"/>
      </c:catAx>
      <c:valAx>
        <c:axId val="393274040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podíl</a:t>
                </a:r>
                <a:r>
                  <a:rPr lang="cs-CZ" baseline="0"/>
                  <a:t> týdenní hodinové dotace v (%)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1.9047619047619049E-2"/>
              <c:y val="0.237020694045018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3273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01.11.2018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01.11.2018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33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42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764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8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132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545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94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6449FCF-A4CF-4B19-A57B-1DF296D8471F}" type="datetime1">
              <a:rPr lang="cs-CZ" noProof="0" smtClean="0"/>
              <a:t>01.11.2018</a:t>
            </a:fld>
            <a:endParaRPr lang="cs-CZ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1741DAD6-5E25-4A7E-A418-C57282469864}"/>
              </a:ext>
            </a:extLst>
          </p:cNvPr>
          <p:cNvCxnSpPr/>
          <p:nvPr userDrawn="1"/>
        </p:nvCxnSpPr>
        <p:spPr>
          <a:xfrm flipV="1">
            <a:off x="2286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ECB57E67-4567-428C-9398-892B882034DC}"/>
              </a:ext>
            </a:extLst>
          </p:cNvPr>
          <p:cNvCxnSpPr/>
          <p:nvPr userDrawn="1"/>
        </p:nvCxnSpPr>
        <p:spPr>
          <a:xfrm flipV="1">
            <a:off x="2286" y="5937956"/>
            <a:ext cx="618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927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31249FD-767E-4BB5-A7EB-2ACB069BD758}" type="datetime1">
              <a:rPr lang="cs-CZ" noProof="0" smtClean="0"/>
              <a:t>01.11.2018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4383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73A2219-AEE0-46C8-8BDC-D79EF86D2978}" type="datetime1">
              <a:rPr lang="cs-CZ" noProof="0" smtClean="0"/>
              <a:t>01.11.2018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400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3102197-132B-4776-A362-180FE6F93860}" type="datetime1">
              <a:rPr lang="cs-CZ" noProof="0" smtClean="0"/>
              <a:t>01.11.2018</a:t>
            </a:fld>
            <a:endParaRPr lang="cs-CZ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2664814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6A96FED-491C-4B95-B54C-B9E02C15436B}" type="datetime1">
              <a:rPr lang="cs-CZ" noProof="0" smtClean="0"/>
              <a:t>01.11.2018</a:t>
            </a:fld>
            <a:endParaRPr lang="cs-CZ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9794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3102197-132B-4776-A362-180FE6F93860}" type="datetime1">
              <a:rPr lang="cs-CZ" noProof="0" smtClean="0"/>
              <a:t>01.11.2018</a:t>
            </a:fld>
            <a:endParaRPr lang="cs-CZ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4187348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3102197-132B-4776-A362-180FE6F93860}" type="datetime1">
              <a:rPr lang="cs-CZ" noProof="0" smtClean="0"/>
              <a:t>01.11.2018</a:t>
            </a:fld>
            <a:endParaRPr lang="cs-CZ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1638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C480630-3D0B-4451-9A78-833047F86168}" type="datetime1">
              <a:rPr lang="cs-CZ" noProof="0" smtClean="0"/>
              <a:t>01.11.2018</a:t>
            </a:fld>
            <a:endParaRPr lang="cs-CZ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182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3102197-132B-4776-A362-180FE6F93860}" type="datetime1">
              <a:rPr lang="cs-CZ" noProof="0" smtClean="0"/>
              <a:t>01.11.2018</a:t>
            </a:fld>
            <a:endParaRPr lang="cs-CZ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4463788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5BDEBAC-8C05-4708-B7A9-A2593B7C16E9}" type="datetime1">
              <a:rPr lang="cs-CZ" noProof="0" smtClean="0"/>
              <a:t>01.11.2018</a:t>
            </a:fld>
            <a:endParaRPr lang="cs-CZ" noProof="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5684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01.11.2018</a:t>
            </a:fld>
            <a:endParaRPr lang="cs-CZ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1394130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01.11.2018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03201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trnkova@rera.cz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4.png"/><Relationship Id="rId4" Type="http://schemas.openxmlformats.org/officeDocument/2006/relationships/hyperlink" Target="http://www.rera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46176" y="4739076"/>
            <a:ext cx="7851648" cy="1945083"/>
          </a:xfrm>
        </p:spPr>
        <p:txBody>
          <a:bodyPr rtlCol="0">
            <a:normAutofit/>
          </a:bodyPr>
          <a:lstStyle/>
          <a:p>
            <a:r>
              <a:rPr lang="cs-CZ" dirty="0">
                <a:effectLst>
                  <a:outerShdw blurRad="50800" dist="38100" algn="l">
                    <a:srgbClr val="000000">
                      <a:alpha val="40000"/>
                    </a:srgbClr>
                  </a:outerShdw>
                </a:effectLst>
              </a:rPr>
              <a:t>Věková struktura pedagogů středních škol </a:t>
            </a:r>
            <a:br>
              <a:rPr lang="cs-CZ" dirty="0">
                <a:effectLst>
                  <a:outerShdw blurRad="50800" dist="38100" algn="l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dirty="0">
                <a:effectLst>
                  <a:outerShdw blurRad="50800" dist="38100" algn="l">
                    <a:srgbClr val="000000">
                      <a:alpha val="40000"/>
                    </a:srgbClr>
                  </a:outerShdw>
                </a:effectLst>
              </a:rPr>
              <a:t>V Jihočeském kraji</a:t>
            </a:r>
            <a:endParaRPr lang="cs-CZ" dirty="0"/>
          </a:p>
        </p:txBody>
      </p:sp>
      <p:pic>
        <p:nvPicPr>
          <p:cNvPr id="6" name="Obrázek 5" descr="T:\Kadlec\pozadi-jihocesky.gif">
            <a:extLst>
              <a:ext uri="{FF2B5EF4-FFF2-40B4-BE49-F238E27FC236}">
                <a16:creationId xmlns:a16="http://schemas.microsoft.com/office/drawing/2014/main" id="{649AEA01-89BE-4F64-8852-5FF77418C50A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227" y="484465"/>
            <a:ext cx="6628130" cy="39439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FC395EF-7889-4D6F-85E0-3A9EEDA6A96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528" y="2729230"/>
            <a:ext cx="3579495" cy="1399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A9F1EC81-F892-4E01-A9C8-16966B1923A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43" y="1194999"/>
            <a:ext cx="277050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Podnadpis 4">
            <a:extLst>
              <a:ext uri="{FF2B5EF4-FFF2-40B4-BE49-F238E27FC236}">
                <a16:creationId xmlns:a16="http://schemas.microsoft.com/office/drawing/2014/main" id="{1D3824F0-E6DD-4D97-AA3F-876EF4C20F1E}"/>
              </a:ext>
            </a:extLst>
          </p:cNvPr>
          <p:cNvSpPr txBox="1">
            <a:spLocks/>
          </p:cNvSpPr>
          <p:nvPr/>
        </p:nvSpPr>
        <p:spPr>
          <a:xfrm>
            <a:off x="4672468" y="989760"/>
            <a:ext cx="4264670" cy="1234175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3429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chemeClr val="bg1"/>
                </a:solidFill>
              </a:rPr>
              <a:t>Krajský úřad Jihočeského kraje </a:t>
            </a:r>
          </a:p>
          <a:p>
            <a:r>
              <a:rPr lang="cs-CZ" sz="1800" dirty="0">
                <a:solidFill>
                  <a:schemeClr val="bg1"/>
                </a:solidFill>
              </a:rPr>
              <a:t>2. listopadu 2018</a:t>
            </a:r>
          </a:p>
          <a:p>
            <a:endParaRPr lang="cs-CZ" dirty="0"/>
          </a:p>
        </p:txBody>
      </p:sp>
      <p:pic>
        <p:nvPicPr>
          <p:cNvPr id="10" name="Picture 3" descr="Z:\Jihočeský kraj - Krajský úřad\Fórum partnerských regionů 2018\Prezentující\1_RERA\logo-rera.png">
            <a:extLst>
              <a:ext uri="{FF2B5EF4-FFF2-40B4-BE49-F238E27FC236}">
                <a16:creationId xmlns:a16="http://schemas.microsoft.com/office/drawing/2014/main" id="{D7347854-C452-4B6F-8632-7BBE3C3FA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343" y="184786"/>
            <a:ext cx="1181606" cy="50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dirty="0"/>
              <a:t>neaprobovaná výuka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59457" y="2638045"/>
            <a:ext cx="6823494" cy="3101983"/>
          </a:xfrm>
        </p:spPr>
        <p:txBody>
          <a:bodyPr rtlCol="0">
            <a:normAutofit/>
          </a:bodyPr>
          <a:lstStyle/>
          <a:p>
            <a:r>
              <a:rPr lang="cs-CZ" dirty="0"/>
              <a:t>neaprobovaná výuka na 56 z celkových 74 SŠ</a:t>
            </a:r>
          </a:p>
          <a:p>
            <a:r>
              <a:rPr lang="cs-CZ" dirty="0"/>
              <a:t>na SŠ se neaprobovaně odučilo 5,3 % celkové týdenní hodinové dotace, nejméně na gymnáziích (1,2 %), nejvíce na učilištích (11,9 %) </a:t>
            </a:r>
          </a:p>
          <a:p>
            <a:r>
              <a:rPr lang="cs-CZ" dirty="0"/>
              <a:t>podle zaměření učitele připadá největší rozsah neaprobované výuky na učitele odborných předmětů (7,8 %), nejmenší na učitele odborného výcviku (2,1 %)</a:t>
            </a:r>
          </a:p>
          <a:p>
            <a:r>
              <a:rPr lang="cs-CZ" dirty="0"/>
              <a:t>učitelé odborných předmětů do 34 let odučí neaprobovaně až 86,9 % týdenní hodinové dotace</a:t>
            </a:r>
          </a:p>
          <a:p>
            <a:pPr rtl="0"/>
            <a:endParaRPr lang="cs-CZ" dirty="0"/>
          </a:p>
        </p:txBody>
      </p:sp>
      <p:pic>
        <p:nvPicPr>
          <p:cNvPr id="4" name="Picture 3" descr="Z:\Jihočeský kraj - Krajský úřad\Fórum partnerských regionů 2018\Prezentující\1_RERA\logo-rera.png">
            <a:extLst>
              <a:ext uri="{FF2B5EF4-FFF2-40B4-BE49-F238E27FC236}">
                <a16:creationId xmlns:a16="http://schemas.microsoft.com/office/drawing/2014/main" id="{DA5DEAE1-934D-4436-8FF2-69E344CC2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343" y="184786"/>
            <a:ext cx="1181606" cy="50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43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CFA7F623-2E49-4286-99DC-AE8ED6C1AF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9795539"/>
              </p:ext>
            </p:extLst>
          </p:nvPr>
        </p:nvGraphicFramePr>
        <p:xfrm>
          <a:off x="548136" y="983411"/>
          <a:ext cx="6603161" cy="374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BA6C210F-2DBB-4C8B-B60F-B1BF77E6485A}"/>
              </a:ext>
            </a:extLst>
          </p:cNvPr>
          <p:cNvSpPr txBox="1"/>
          <p:nvPr/>
        </p:nvSpPr>
        <p:spPr>
          <a:xfrm>
            <a:off x="750497" y="433214"/>
            <a:ext cx="555541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/>
              <a:t>Podíl neaprobované výuky podle typu školy a věku</a:t>
            </a:r>
            <a:endParaRPr lang="cs-CZ" sz="12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78D34F5-3AAF-4420-8FAC-7E9DB7676C34}"/>
              </a:ext>
            </a:extLst>
          </p:cNvPr>
          <p:cNvSpPr txBox="1"/>
          <p:nvPr/>
        </p:nvSpPr>
        <p:spPr>
          <a:xfrm>
            <a:off x="1155940" y="5037826"/>
            <a:ext cx="76171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 rámci jednotlivých typů škol se mezi věkovými kategoriemi na neaprobované výuce nejvíce podílí učitelé do 34 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učitelé nad 50 let vyučovali mimo svou aprobaci nejčastěji na SŠ bez maturitních oborů, jejich zastoupení na gymnáziích bylo naopak minimální</a:t>
            </a:r>
          </a:p>
        </p:txBody>
      </p:sp>
    </p:spTree>
    <p:extLst>
      <p:ext uri="{BB962C8B-B14F-4D97-AF65-F5344CB8AC3E}">
        <p14:creationId xmlns:p14="http://schemas.microsoft.com/office/powerpoint/2010/main" val="1536514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dirty="0"/>
              <a:t>V následujících letech bude potřeba…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606045" y="2638045"/>
            <a:ext cx="6373389" cy="3101983"/>
          </a:xfrm>
        </p:spPr>
        <p:txBody>
          <a:bodyPr rtlCol="0"/>
          <a:lstStyle/>
          <a:p>
            <a:pPr rtl="0"/>
            <a:r>
              <a:rPr lang="cs-CZ" dirty="0"/>
              <a:t>aktuální školní rok 2018/2019 potřeba 104 nových učitelů</a:t>
            </a:r>
          </a:p>
          <a:p>
            <a:r>
              <a:rPr lang="cs-CZ" dirty="0"/>
              <a:t>na základě údajů poskytnutých školami představuje tento nárůst 3,7 % k počtu 2801 pedagogických pracovníků k 30. 9. 2017</a:t>
            </a:r>
          </a:p>
          <a:p>
            <a:r>
              <a:rPr lang="cs-CZ" dirty="0"/>
              <a:t>v následujících 5 letech potřeba 279 nových učitelů, nárůst cca 10 %</a:t>
            </a:r>
          </a:p>
          <a:p>
            <a:r>
              <a:rPr lang="cs-CZ" dirty="0"/>
              <a:t>cizí jazyky, M, F, ICT, ČJ, odborné předměty</a:t>
            </a:r>
          </a:p>
        </p:txBody>
      </p:sp>
      <p:pic>
        <p:nvPicPr>
          <p:cNvPr id="4" name="Picture 3" descr="Z:\Jihočeský kraj - Krajský úřad\Fórum partnerských regionů 2018\Prezentující\1_RERA\logo-rera.png">
            <a:extLst>
              <a:ext uri="{FF2B5EF4-FFF2-40B4-BE49-F238E27FC236}">
                <a16:creationId xmlns:a16="http://schemas.microsoft.com/office/drawing/2014/main" id="{DA5DEAE1-934D-4436-8FF2-69E344CC2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343" y="184786"/>
            <a:ext cx="1181606" cy="50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EE683-8CCD-4976-89AB-696F665F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689431"/>
            <a:ext cx="5937755" cy="846071"/>
          </a:xfrm>
        </p:spPr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FA55B4-725E-4457-9995-589084B85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109" y="1906439"/>
            <a:ext cx="6977238" cy="4580626"/>
          </a:xfrm>
        </p:spPr>
        <p:txBody>
          <a:bodyPr>
            <a:noAutofit/>
          </a:bodyPr>
          <a:lstStyle/>
          <a:p>
            <a:r>
              <a:rPr lang="cs-CZ" sz="1300" dirty="0"/>
              <a:t>přes 55 % týdenní hodinové dotace SŠ je odučeno pedagogy staršími 50 let, učiteli do 34 let pouze necelých 10 %, téměř pětina výuky připadá na učitele ve věkové kategorii 55–59 let</a:t>
            </a:r>
          </a:p>
          <a:p>
            <a:r>
              <a:rPr lang="cs-CZ" sz="1300" dirty="0"/>
              <a:t>průměrný věk učitelů na </a:t>
            </a:r>
            <a:r>
              <a:rPr lang="cs-CZ" sz="1300"/>
              <a:t>všech SŠ činí </a:t>
            </a:r>
            <a:r>
              <a:rPr lang="cs-CZ" sz="1300" dirty="0"/>
              <a:t>49,8 let</a:t>
            </a:r>
          </a:p>
          <a:p>
            <a:r>
              <a:rPr lang="cs-CZ" sz="1300" dirty="0"/>
              <a:t>podle typu školy mají nejvyrovnanější a nejpříznivější věkovou strukturu učitelé na jihočeských gymnáziích, z hlediska zaměření učitelé všeobecně vzdělávacích předmětů</a:t>
            </a:r>
          </a:p>
          <a:p>
            <a:r>
              <a:rPr lang="cs-CZ" sz="1300" dirty="0"/>
              <a:t>mezi okresy dosahující s přehledem nejlepších hodnot patří okresy Český Krumlov a České Budějovice. </a:t>
            </a:r>
          </a:p>
          <a:p>
            <a:r>
              <a:rPr lang="cs-CZ" sz="1300" dirty="0"/>
              <a:t>neaprobovaně se na středních školách odučilo 5,3 % celkové týdenní hodinové dotace, nejnižší byl tento podíl na gymnáziích (1,2 %), nejvyšší na středních školách bez maturitních oborů (11,9 %), přičemž učitelé do 34 let zde neaprobovaně odučili téměř pětinu své výuky</a:t>
            </a:r>
          </a:p>
          <a:p>
            <a:r>
              <a:rPr lang="cs-CZ" sz="1300" dirty="0"/>
              <a:t>aktuálně i v dalších letech jsou nejvíce potřeba učitelé předmětů, na jejichž výuce se nyní podílí učitelé starší 50 let s naprostou převahou, tj. předměty zaměřené na strojírenství či elektrotechniku </a:t>
            </a:r>
            <a:r>
              <a:rPr lang="cs-CZ" sz="1300" b="1" dirty="0"/>
              <a:t>(novela zákona o pedagogických pracovnících)</a:t>
            </a:r>
          </a:p>
          <a:p>
            <a:r>
              <a:rPr lang="cs-CZ" sz="1300" dirty="0"/>
              <a:t>z všeobecně vzdělávacích předmětů postrádají školy zejména učitele cizích jazyků, matematiky a fyziky</a:t>
            </a:r>
          </a:p>
        </p:txBody>
      </p:sp>
      <p:pic>
        <p:nvPicPr>
          <p:cNvPr id="4" name="Picture 3" descr="Z:\Jihočeský kraj - Krajský úřad\Fórum partnerských regionů 2018\Prezentující\1_RERA\logo-rera.png">
            <a:extLst>
              <a:ext uri="{FF2B5EF4-FFF2-40B4-BE49-F238E27FC236}">
                <a16:creationId xmlns:a16="http://schemas.microsoft.com/office/drawing/2014/main" id="{74262B85-7B5E-494A-B004-C33C6D955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343" y="184786"/>
            <a:ext cx="1181606" cy="50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133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2ABD55-5D37-462A-BDF0-A696503CB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F74D6C-3BE8-42BF-88BD-5D2D43DB5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728" y="4779034"/>
            <a:ext cx="5141343" cy="1984075"/>
          </a:xfrm>
        </p:spPr>
        <p:txBody>
          <a:bodyPr>
            <a:normAutofit fontScale="92500" lnSpcReduction="10000"/>
          </a:bodyPr>
          <a:lstStyle/>
          <a:p>
            <a:r>
              <a:rPr lang="cs-CZ" sz="1600" dirty="0"/>
              <a:t>Kontakt: Ing. Gabriela Trnková</a:t>
            </a:r>
          </a:p>
          <a:p>
            <a:pPr marL="914400" lvl="4" indent="0">
              <a:buNone/>
            </a:pPr>
            <a:r>
              <a:rPr lang="cs-CZ" dirty="0"/>
              <a:t>e-mail: </a:t>
            </a:r>
            <a:r>
              <a:rPr lang="cs-CZ" dirty="0">
                <a:hlinkClick r:id="rId3"/>
              </a:rPr>
              <a:t>trnkova@rera.cz</a:t>
            </a:r>
            <a:endParaRPr lang="cs-CZ" dirty="0"/>
          </a:p>
          <a:p>
            <a:pPr marL="914400" lvl="4" indent="0">
              <a:buNone/>
            </a:pPr>
            <a:r>
              <a:rPr lang="cs-CZ" dirty="0"/>
              <a:t>tel: 602 432 870</a:t>
            </a:r>
          </a:p>
          <a:p>
            <a:pPr marL="914400" lvl="4" indent="0">
              <a:buNone/>
            </a:pPr>
            <a:r>
              <a:rPr lang="cs-CZ" dirty="0">
                <a:hlinkClick r:id="rId4"/>
              </a:rPr>
              <a:t>www.rera.cz</a:t>
            </a:r>
            <a:r>
              <a:rPr lang="cs-CZ" dirty="0"/>
              <a:t> 	</a:t>
            </a:r>
          </a:p>
          <a:p>
            <a:pPr marL="914400" lvl="4" indent="0">
              <a:buNone/>
            </a:pPr>
            <a:endParaRPr lang="cs-CZ" dirty="0"/>
          </a:p>
          <a:p>
            <a:pPr marL="914400" lvl="4" indent="0">
              <a:buNone/>
            </a:pPr>
            <a:r>
              <a:rPr lang="cs-CZ" dirty="0"/>
              <a:t>	</a:t>
            </a:r>
          </a:p>
        </p:txBody>
      </p:sp>
      <p:pic>
        <p:nvPicPr>
          <p:cNvPr id="4" name="Picture 3" descr="Z:\Jihočeský kraj - Krajský úřad\Fórum partnerských regionů 2018\Prezentující\1_RERA\logo-rera.png">
            <a:extLst>
              <a:ext uri="{FF2B5EF4-FFF2-40B4-BE49-F238E27FC236}">
                <a16:creationId xmlns:a16="http://schemas.microsoft.com/office/drawing/2014/main" id="{6B487458-BE18-4FD3-8C46-8D6CABCD4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343" y="184786"/>
            <a:ext cx="1181606" cy="50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530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Stárnutí učitelů?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růst počtu žáků SŠ v příštích letech</a:t>
            </a:r>
          </a:p>
          <a:p>
            <a:pPr rtl="0"/>
            <a:r>
              <a:rPr lang="cs-CZ" dirty="0"/>
              <a:t>podpora technického a odborného vzdělávání</a:t>
            </a:r>
          </a:p>
          <a:p>
            <a:pPr rtl="0"/>
            <a:r>
              <a:rPr lang="cs-CZ" dirty="0"/>
              <a:t>r. 2020 navýšení počtu vyučovaných hodin</a:t>
            </a:r>
          </a:p>
          <a:p>
            <a:pPr rtl="0"/>
            <a:endParaRPr lang="cs-CZ" dirty="0"/>
          </a:p>
        </p:txBody>
      </p:sp>
      <p:pic>
        <p:nvPicPr>
          <p:cNvPr id="4" name="Picture 3" descr="Z:\Jihočeský kraj - Krajský úřad\Fórum partnerských regionů 2018\Prezentující\1_RERA\logo-rera.png">
            <a:extLst>
              <a:ext uri="{FF2B5EF4-FFF2-40B4-BE49-F238E27FC236}">
                <a16:creationId xmlns:a16="http://schemas.microsoft.com/office/drawing/2014/main" id="{3DADB814-7D01-4CD7-835C-7EC957B5E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343" y="184786"/>
            <a:ext cx="1181606" cy="50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Dotazníkové šetření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48906" y="2638045"/>
            <a:ext cx="7306573" cy="3659238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duben 2018</a:t>
            </a:r>
          </a:p>
          <a:p>
            <a:pPr rtl="0"/>
            <a:r>
              <a:rPr lang="cs-CZ" dirty="0"/>
              <a:t>74 zapojených SŠ</a:t>
            </a:r>
          </a:p>
          <a:p>
            <a:r>
              <a:rPr lang="cs-CZ" dirty="0"/>
              <a:t>dotazník byl zaměřen na získání údajů o věku stávajících učitelů, jejich vzdělání, o vyučovaných předmětech (aprobovaně i neaprobovaně), velikosti úvazku a týdenní hodinové dotaci</a:t>
            </a:r>
          </a:p>
          <a:p>
            <a:r>
              <a:rPr lang="cs-CZ" dirty="0"/>
              <a:t>3 věkové skupiny</a:t>
            </a:r>
          </a:p>
          <a:p>
            <a:r>
              <a:rPr lang="cs-CZ" dirty="0"/>
              <a:t>věková struktura: podle okresů, podle typu školy, podle zřizovatele školy, podle zařazení pedagoga, podle výuky vybraných předmětů a podle aprobovanosti výuky</a:t>
            </a:r>
          </a:p>
        </p:txBody>
      </p:sp>
      <p:pic>
        <p:nvPicPr>
          <p:cNvPr id="4" name="Picture 3" descr="Z:\Jihočeský kraj - Krajský úřad\Fórum partnerských regionů 2018\Prezentující\1_RERA\logo-rera.png">
            <a:extLst>
              <a:ext uri="{FF2B5EF4-FFF2-40B4-BE49-F238E27FC236}">
                <a16:creationId xmlns:a16="http://schemas.microsoft.com/office/drawing/2014/main" id="{04896D59-4B86-4A90-B3CE-6D6798A85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343" y="184786"/>
            <a:ext cx="1181606" cy="50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606045" y="964692"/>
            <a:ext cx="6088298" cy="1188720"/>
          </a:xfrm>
        </p:spPr>
        <p:txBody>
          <a:bodyPr rtlCol="0"/>
          <a:lstStyle/>
          <a:p>
            <a:pPr rtl="0"/>
            <a:r>
              <a:rPr lang="cs-CZ" dirty="0"/>
              <a:t>Věková struktura učitelů SŠ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r>
              <a:rPr lang="cs-CZ" dirty="0"/>
              <a:t>k 30. 9. 2017 2801 učitelů, z toho 2633 na SŠ zřizovaných Jihočeským krajem</a:t>
            </a:r>
          </a:p>
          <a:p>
            <a:r>
              <a:rPr lang="cs-CZ" dirty="0"/>
              <a:t>55 % týdenní hodinové dotace na všech školách v Jihočeském kraji je odučeno pedagogy staršími 50 let, učiteli do 34 let necelých 10 %</a:t>
            </a:r>
          </a:p>
          <a:p>
            <a:r>
              <a:rPr lang="cs-CZ" dirty="0"/>
              <a:t>pětina výuky připadá na učitele ve věkové kategorii 55–59 let</a:t>
            </a:r>
          </a:p>
          <a:p>
            <a:r>
              <a:rPr lang="cs-CZ" dirty="0"/>
              <a:t>na středních školách s učebními obory 80 % výuky odborných předmětů odučí pedagogové nad 50 let a pouze 4,1 % pedagogové do 34 let</a:t>
            </a:r>
          </a:p>
          <a:p>
            <a:r>
              <a:rPr lang="cs-CZ" dirty="0"/>
              <a:t>nejpříznivější věkovou strukturu mají učitelé všeobecně vzdělávacích předmětů</a:t>
            </a:r>
          </a:p>
          <a:p>
            <a:endParaRPr lang="cs-CZ" dirty="0"/>
          </a:p>
        </p:txBody>
      </p:sp>
      <p:pic>
        <p:nvPicPr>
          <p:cNvPr id="4" name="Picture 3" descr="Z:\Jihočeský kraj - Krajský úřad\Fórum partnerských regionů 2018\Prezentující\1_RERA\logo-rera.png">
            <a:extLst>
              <a:ext uri="{FF2B5EF4-FFF2-40B4-BE49-F238E27FC236}">
                <a16:creationId xmlns:a16="http://schemas.microsoft.com/office/drawing/2014/main" id="{E90D2BFF-0567-4952-95DE-999EB6665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343" y="184786"/>
            <a:ext cx="1181606" cy="50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E6E1EEC8-C52C-4826-82A4-FB6BC15BFC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588060"/>
              </p:ext>
            </p:extLst>
          </p:nvPr>
        </p:nvGraphicFramePr>
        <p:xfrm>
          <a:off x="543463" y="931654"/>
          <a:ext cx="7919049" cy="3726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E0DF5D9A-A3C3-4CEC-AADC-15BD3105F435}"/>
              </a:ext>
            </a:extLst>
          </p:cNvPr>
          <p:cNvSpPr txBox="1"/>
          <p:nvPr/>
        </p:nvSpPr>
        <p:spPr>
          <a:xfrm>
            <a:off x="793630" y="654655"/>
            <a:ext cx="555541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/>
              <a:t>Věková struktura pedagogů SŠ podle typu školy</a:t>
            </a:r>
          </a:p>
          <a:p>
            <a:endParaRPr lang="cs-CZ" dirty="0" err="1"/>
          </a:p>
        </p:txBody>
      </p:sp>
      <p:pic>
        <p:nvPicPr>
          <p:cNvPr id="7" name="Picture 3" descr="Z:\Jihočeský kraj - Krajský úřad\Fórum partnerských regionů 2018\Prezentující\1_RERA\logo-rera.png">
            <a:extLst>
              <a:ext uri="{FF2B5EF4-FFF2-40B4-BE49-F238E27FC236}">
                <a16:creationId xmlns:a16="http://schemas.microsoft.com/office/drawing/2014/main" id="{2A0F5490-239E-45BE-886E-F74F4AD2D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343" y="184786"/>
            <a:ext cx="1181606" cy="50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A8CB2A5-C482-4CEB-9695-F10BA2EF8B26}"/>
              </a:ext>
            </a:extLst>
          </p:cNvPr>
          <p:cNvSpPr txBox="1"/>
          <p:nvPr/>
        </p:nvSpPr>
        <p:spPr>
          <a:xfrm>
            <a:off x="793630" y="4865298"/>
            <a:ext cx="76688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nejpříznivější věkovou strukturu učitelů mají již na první pohled jihočeská gymnázia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učitelé do 49 let zde odučí 57 % týdenní hodinové dotace, z toho učitelé do 34 let 12 %, starší učitelé pak zbývajících 43 %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1A7313CE-E005-47F1-BCB1-7B34C294B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866852"/>
              </p:ext>
            </p:extLst>
          </p:nvPr>
        </p:nvGraphicFramePr>
        <p:xfrm>
          <a:off x="873305" y="1000815"/>
          <a:ext cx="6700838" cy="3364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E1C3ADC9-9695-467B-856B-7A5E9FF6F2D5}"/>
              </a:ext>
            </a:extLst>
          </p:cNvPr>
          <p:cNvSpPr txBox="1"/>
          <p:nvPr/>
        </p:nvSpPr>
        <p:spPr>
          <a:xfrm>
            <a:off x="1078302" y="723816"/>
            <a:ext cx="555541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/>
              <a:t>Věková struktura pedagogů SŠ podle jejich zřizovatele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182515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A91C18A4-F5F4-46D9-80DB-7D3EA5398B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633577"/>
              </p:ext>
            </p:extLst>
          </p:nvPr>
        </p:nvGraphicFramePr>
        <p:xfrm>
          <a:off x="552092" y="851761"/>
          <a:ext cx="7824158" cy="4051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6793034C-659F-4037-96A3-A77B98017276}"/>
              </a:ext>
            </a:extLst>
          </p:cNvPr>
          <p:cNvSpPr txBox="1"/>
          <p:nvPr/>
        </p:nvSpPr>
        <p:spPr>
          <a:xfrm>
            <a:off x="871268" y="588489"/>
            <a:ext cx="555541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/>
              <a:t>Věková struktura pedagogů SŠ v jednotlivých okresech</a:t>
            </a:r>
          </a:p>
          <a:p>
            <a:endParaRPr lang="cs-CZ" dirty="0" err="1"/>
          </a:p>
        </p:txBody>
      </p:sp>
      <p:pic>
        <p:nvPicPr>
          <p:cNvPr id="8" name="Picture 3" descr="Z:\Jihočeský kraj - Krajský úřad\Fórum partnerských regionů 2018\Prezentující\1_RERA\logo-rera.png">
            <a:extLst>
              <a:ext uri="{FF2B5EF4-FFF2-40B4-BE49-F238E27FC236}">
                <a16:creationId xmlns:a16="http://schemas.microsoft.com/office/drawing/2014/main" id="{86D319F7-CED4-409D-97E2-B6781F3DA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343" y="184786"/>
            <a:ext cx="1181606" cy="50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786B6A2-1272-4752-8BBB-2E3D63CE6568}"/>
              </a:ext>
            </a:extLst>
          </p:cNvPr>
          <p:cNvSpPr txBox="1"/>
          <p:nvPr/>
        </p:nvSpPr>
        <p:spPr>
          <a:xfrm>
            <a:off x="767750" y="4903330"/>
            <a:ext cx="76688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nejpříznivější a srovnatelnou věkovou strukturu mají okresy Český Krumlov a České Budějovice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učitelé do 34 let zde odučí 11 %, resp. 12,1 % týdenní hodinové dotace, relativně vysoké zastoupení mají v těchto okresech i učitelé ve střední věkové kategorii, téměř shodně 37 %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v okrese Strakonice 61,7 % THD odučí učitelé starší 50 let</a:t>
            </a:r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C517BBD5-4F0D-4481-8B55-F51DF4FBDF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976533"/>
              </p:ext>
            </p:extLst>
          </p:nvPr>
        </p:nvGraphicFramePr>
        <p:xfrm>
          <a:off x="457200" y="948907"/>
          <a:ext cx="8031192" cy="4502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6B6EBC9A-CAFF-44A3-B849-A500C2CA3B70}"/>
              </a:ext>
            </a:extLst>
          </p:cNvPr>
          <p:cNvSpPr txBox="1"/>
          <p:nvPr/>
        </p:nvSpPr>
        <p:spPr>
          <a:xfrm>
            <a:off x="621101" y="562610"/>
            <a:ext cx="555541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100" b="1" dirty="0"/>
              <a:t>Věková struktura učitelů VVP a OP zaměřených na vybrané skupiny předmětů </a:t>
            </a:r>
            <a:endParaRPr lang="cs-CZ" sz="1100" dirty="0"/>
          </a:p>
        </p:txBody>
      </p:sp>
      <p:pic>
        <p:nvPicPr>
          <p:cNvPr id="8" name="Picture 3" descr="Z:\Jihočeský kraj - Krajský úřad\Fórum partnerských regionů 2018\Prezentující\1_RERA\logo-rera.png">
            <a:extLst>
              <a:ext uri="{FF2B5EF4-FFF2-40B4-BE49-F238E27FC236}">
                <a16:creationId xmlns:a16="http://schemas.microsoft.com/office/drawing/2014/main" id="{87161E3D-DE6A-48AD-8E16-0463AE29E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343" y="184786"/>
            <a:ext cx="1181606" cy="50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A3FF6A9A-AE9C-4DD9-9F80-F56C34F4E97C}"/>
              </a:ext>
            </a:extLst>
          </p:cNvPr>
          <p:cNvSpPr txBox="1"/>
          <p:nvPr/>
        </p:nvSpPr>
        <p:spPr>
          <a:xfrm>
            <a:off x="914399" y="5451894"/>
            <a:ext cx="770338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nejpříznivější věkovou strukturu z řešených skupin předmětů mají učitelů cizích jazyků, informatiky a </a:t>
            </a:r>
            <a:r>
              <a:rPr lang="cs-CZ" sz="1400" dirty="0" err="1"/>
              <a:t>službových</a:t>
            </a:r>
            <a:r>
              <a:rPr lang="cs-CZ" sz="1400" dirty="0"/>
              <a:t> předmětů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nejméně příznivá je u učitelů elektrotechnických předmětů - více než 70 % týdenní hodinové dotace připadá na učitele nejstarší věkové kategorie</a:t>
            </a:r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4D3E3-50D9-4705-9B88-97D3E13EA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045" y="603849"/>
            <a:ext cx="5937755" cy="1188720"/>
          </a:xfrm>
        </p:spPr>
        <p:txBody>
          <a:bodyPr>
            <a:normAutofit fontScale="90000"/>
          </a:bodyPr>
          <a:lstStyle/>
          <a:p>
            <a:r>
              <a:rPr lang="cs-CZ" dirty="0"/>
              <a:t>Věková struktura pedagogů jednotlivých středních škol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8C2B2C-A951-4DB0-BBB5-B7D3C341E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162" y="2361999"/>
            <a:ext cx="6597676" cy="4056054"/>
          </a:xfrm>
        </p:spPr>
        <p:txBody>
          <a:bodyPr>
            <a:normAutofit lnSpcReduction="10000"/>
          </a:bodyPr>
          <a:lstStyle/>
          <a:p>
            <a:r>
              <a:rPr lang="cs-CZ" sz="1500" dirty="0"/>
              <a:t>průměrný věk učitelů SŠ </a:t>
            </a:r>
            <a:r>
              <a:rPr lang="cs-CZ" sz="1500" b="1" dirty="0"/>
              <a:t>zřizovaných Jihočeským krajem</a:t>
            </a:r>
            <a:r>
              <a:rPr lang="cs-CZ" sz="1500" dirty="0"/>
              <a:t> se pohybuje mezi hodnotami 43 až 56,4 let. </a:t>
            </a:r>
          </a:p>
          <a:p>
            <a:r>
              <a:rPr lang="cs-CZ" sz="1500" dirty="0"/>
              <a:t>nejnižší průměrný věk mají učitelé </a:t>
            </a:r>
            <a:r>
              <a:rPr lang="cs-CZ" sz="1500" dirty="0" err="1"/>
              <a:t>EDUCAnet</a:t>
            </a:r>
            <a:r>
              <a:rPr lang="cs-CZ" sz="1500" dirty="0"/>
              <a:t> - SŠ a ZŠ Č. Budějovice, s. r. o. (41,4 let) , Česko-anglické gymnázium, s. r. o. (42,8 let), Střední zdravotnické školy v Jindřichově Hradci (43 let)</a:t>
            </a:r>
          </a:p>
          <a:p>
            <a:r>
              <a:rPr lang="cs-CZ" sz="1500" dirty="0"/>
              <a:t>obecně příznivá věková struktura gymnázií: Gymnázium Český Krumlov, Gymnázium Česká nebo Gymnázium Prachatice - učitelé nad 50 let zde shodně odučí méně než 40 % THD (průměr 55 %)</a:t>
            </a:r>
          </a:p>
          <a:p>
            <a:r>
              <a:rPr lang="cs-CZ" sz="1500" dirty="0"/>
              <a:t>nejméně příznivou věkovou strukturu má SŠ a JŠ Volyně (učitelé nad 50 let odučí 83,4 % THD) a SŠ České Velenice, nejvyššího průměrného věku dosahují učitelé na SOŠ a SOU Hněvkovice</a:t>
            </a:r>
          </a:p>
          <a:p>
            <a:r>
              <a:rPr lang="cs-CZ" sz="1500" dirty="0"/>
              <a:t>na SOU Blatná učitelé nad 50 let odučí nejvíce hodin VVP - 91,7 %.</a:t>
            </a:r>
          </a:p>
          <a:p>
            <a:r>
              <a:rPr lang="cs-CZ" sz="1500" dirty="0"/>
              <a:t>mezi školami se sídlem v Českých Budějovicích má nejméně perspektivní strukturu SPŠ strojní a elektrotechnická (84,7 % učitelů odborných předmětů je starší 50 let)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196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Balík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ppt/theme/themeOverride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Balík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ppt/theme/themeOverride8.xml><?xml version="1.0" encoding="utf-8"?>
<a:themeOverride xmlns:a="http://schemas.openxmlformats.org/drawingml/2006/main">
  <a:clrScheme name="Balík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313</Words>
  <Application>Microsoft Office PowerPoint</Application>
  <PresentationFormat>Předvádění na obrazovce (4:3)</PresentationFormat>
  <Paragraphs>83</Paragraphs>
  <Slides>14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Wingdings 2</vt:lpstr>
      <vt:lpstr>Balík</vt:lpstr>
      <vt:lpstr>Věková struktura pedagogů středních škol  V Jihočeském kraji</vt:lpstr>
      <vt:lpstr>Stárnutí učitelů?</vt:lpstr>
      <vt:lpstr>Dotazníkové šetření</vt:lpstr>
      <vt:lpstr>Věková struktura učitelů SŠ</vt:lpstr>
      <vt:lpstr>Prezentace aplikace PowerPoint</vt:lpstr>
      <vt:lpstr>Prezentace aplikace PowerPoint</vt:lpstr>
      <vt:lpstr>Prezentace aplikace PowerPoint</vt:lpstr>
      <vt:lpstr>Prezentace aplikace PowerPoint</vt:lpstr>
      <vt:lpstr>Věková struktura pedagogů jednotlivých středních škol </vt:lpstr>
      <vt:lpstr>neaprobovaná výuka</vt:lpstr>
      <vt:lpstr>Prezentace aplikace PowerPoint</vt:lpstr>
      <vt:lpstr>V následujících letech bude potřeba…</vt:lpstr>
      <vt:lpstr>SHRNUTÍ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Věková struktura pedagogů středních škol v Jihočeském kraji</dc:title>
  <dc:creator>Gabriela Trnková</dc:creator>
  <cp:lastModifiedBy>Gabriela Trnková</cp:lastModifiedBy>
  <cp:revision>31</cp:revision>
  <dcterms:created xsi:type="dcterms:W3CDTF">2018-10-29T10:49:08Z</dcterms:created>
  <dcterms:modified xsi:type="dcterms:W3CDTF">2018-11-01T12:33:24Z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