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01" r:id="rId2"/>
    <p:sldId id="300" r:id="rId3"/>
    <p:sldId id="295" r:id="rId4"/>
    <p:sldId id="329" r:id="rId5"/>
    <p:sldId id="298" r:id="rId6"/>
    <p:sldId id="310" r:id="rId7"/>
    <p:sldId id="325" r:id="rId8"/>
    <p:sldId id="326" r:id="rId9"/>
    <p:sldId id="327" r:id="rId10"/>
    <p:sldId id="311" r:id="rId11"/>
    <p:sldId id="319" r:id="rId12"/>
    <p:sldId id="312" r:id="rId13"/>
    <p:sldId id="322" r:id="rId14"/>
    <p:sldId id="320" r:id="rId15"/>
    <p:sldId id="328" r:id="rId16"/>
    <p:sldId id="324" r:id="rId17"/>
    <p:sldId id="316" r:id="rId18"/>
    <p:sldId id="315" r:id="rId19"/>
    <p:sldId id="260" r:id="rId20"/>
  </p:sldIdLst>
  <p:sldSz cx="9144000" cy="6858000" type="screen4x3"/>
  <p:notesSz cx="6797675" cy="9872663"/>
  <p:defaultTextStyle>
    <a:defPPr>
      <a:defRPr lang="cs-CZ"/>
    </a:defPPr>
    <a:lvl1pPr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1pPr>
    <a:lvl2pPr marL="4572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2pPr>
    <a:lvl3pPr marL="9144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3pPr>
    <a:lvl4pPr marL="13716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4pPr>
    <a:lvl5pPr marL="1828800" algn="just" rtl="0" fontAlgn="base">
      <a:spcBef>
        <a:spcPct val="20000"/>
      </a:spcBef>
      <a:spcAft>
        <a:spcPct val="0"/>
      </a:spcAft>
      <a:defRPr sz="1000" kern="1200">
        <a:solidFill>
          <a:srgbClr val="003F7E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rgbClr val="003F7E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0"/>
    <a:srgbClr val="003366"/>
    <a:srgbClr val="003399"/>
    <a:srgbClr val="003F7E"/>
    <a:srgbClr val="0039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6314" autoAdjust="0"/>
  </p:normalViewPr>
  <p:slideViewPr>
    <p:cSldViewPr>
      <p:cViewPr varScale="1">
        <p:scale>
          <a:sx n="105" d="100"/>
          <a:sy n="105" d="100"/>
        </p:scale>
        <p:origin x="17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1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558C0-84DA-4CFB-9DEC-8DB647220172}" type="datetimeFigureOut">
              <a:rPr lang="cs-CZ" smtClean="0"/>
              <a:pPr/>
              <a:t>26.10.2018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377364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377364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15310C-CEA1-4DF3-B7F4-6C1ECC09276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39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30AB3-FAC7-4D30-AE78-1904F09E100E}" type="datetimeFigureOut">
              <a:rPr lang="cs-CZ" smtClean="0"/>
              <a:pPr/>
              <a:t>26.10.2018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689475"/>
            <a:ext cx="5438775" cy="44434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377363"/>
            <a:ext cx="29464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365903-9E17-428C-A81B-58DCBB05D8D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4997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4F056-559A-47E7-9268-35F06201648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3179E-E994-4383-A30B-223035264B5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2E035F-7876-4891-B494-6213D669B595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Nadpis, klipart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klipart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3731B7-F178-4C48-B591-A3AF8B9CD54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299CC-C853-4611-93F1-BDEC79DD32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17DF9-4D31-47F9-AE13-887BD6D4188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6EED9-E3E1-4710-8942-1C8297725BC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D6FBC4-926A-4BA7-A1DF-A0FB860BDC3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10B59E-0C2F-471A-B8D6-85E32AA795B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EE091-18EE-4BD1-B6EF-ECCC72DDDFA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73B44-E69F-4DEF-9E91-DC7EB733A8D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5A4A2A-564F-4642-9B46-EC474056477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726FD2AE-536A-4500-B1FB-828762AA03C9}" type="slidenum">
              <a:rPr lang="cs-CZ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2915816" y="907960"/>
            <a:ext cx="5991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cs-CZ" sz="2400" b="1" dirty="0" smtClean="0"/>
              <a:t>Implementace Krajského akčního plánu Jihočeského kraje I</a:t>
            </a:r>
          </a:p>
          <a:p>
            <a:pPr algn="ctr">
              <a:spcBef>
                <a:spcPts val="0"/>
              </a:spcBef>
            </a:pPr>
            <a:r>
              <a:rPr lang="cs-CZ" sz="1800" b="1" dirty="0" smtClean="0"/>
              <a:t>Petr Lamač, 8. 11. 2018</a:t>
            </a:r>
            <a:endParaRPr lang="cs-CZ" sz="1800" b="1" dirty="0"/>
          </a:p>
        </p:txBody>
      </p:sp>
      <p:pic>
        <p:nvPicPr>
          <p:cNvPr id="2052" name="Picture 4" descr="U:\Zveřejněné materiály\dnes\vyse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325728"/>
            <a:ext cx="6948264" cy="3250967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23728" y="5804116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36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Projekt </a:t>
            </a: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IKAP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 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Pedagog 21. století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723900" y="1475656"/>
            <a:ext cx="7620000" cy="4539208"/>
          </a:xfrm>
        </p:spPr>
        <p:txBody>
          <a:bodyPr/>
          <a:lstStyle/>
          <a:p>
            <a:pPr marL="0" indent="0" algn="just">
              <a:spcBef>
                <a:spcPts val="432"/>
              </a:spcBef>
              <a:buNone/>
            </a:pPr>
            <a:r>
              <a:rPr lang="cs-CZ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realizována Zařízením pro další vzdělávání pedagogických pracovníků (</a:t>
            </a:r>
            <a:r>
              <a:rPr lang="cs-CZ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ZVaS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spcBef>
                <a:spcPts val="432"/>
              </a:spcBef>
              <a:buNone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Cíl: komplexní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rozvoj měkkých a odborných dovedností pedagogických pracovníků. </a:t>
            </a:r>
            <a:r>
              <a:rPr lang="cs-CZ" sz="18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Podaktivity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Metodická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setkávání - rozvoj měkkých dovedností u pedagogů a navázání vzájemné spolupráce s pedagogy jiných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cs-CZ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 - vzdělávání v měkkých dovednostech (např. krizový management, propagace atd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.);</a:t>
            </a:r>
          </a:p>
          <a:p>
            <a:pPr algn="just"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Uvádějící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učitelé - rozvoj kompetencí uvádějících učitelů v oblasti pedagog.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vedení; </a:t>
            </a:r>
          </a:p>
          <a:p>
            <a:pPr algn="just"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Zřízení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provoz Centra pedagogické podpory (</a:t>
            </a:r>
            <a:r>
              <a:rPr lang="cs-CZ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CPP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pedagogických pracovníků škol a školských zařízení při zavádění inkluzivního vzdělávání a podpůrných opatření do praxe; </a:t>
            </a:r>
            <a:endParaRPr lang="cs-CZ" sz="1800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Učíme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navzájem - dojde k tvorbě a ověření aktivit zaměřených na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mat.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čtenářskou gramotnost.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7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17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17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18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1066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Pedagog 21. století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342900" lvl="1" indent="-342900" algn="just">
              <a:buFont typeface="Wingdings" panose="05000000000000000000" pitchFamily="2" charset="2"/>
              <a:buChar char="§"/>
            </a:pP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 této </a:t>
            </a:r>
            <a:r>
              <a:rPr lang="cs-CZ" sz="1700" dirty="0" err="1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</a:t>
            </a: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probíhají aktuálně tyto činnosti: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7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podaktivitě</a:t>
            </a: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Metodická setkávání došlo 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konce září 2018 ke         3 </a:t>
            </a: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setkáním – pro vyučující 1. 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stupně, učitele biologie/přírodopisu a k tématu využití mobilních technologií ve výuce, rozsah podpory je 16+4 hodiny, dosud podpořeno 27 osob.</a:t>
            </a:r>
            <a:endParaRPr lang="cs-CZ" sz="17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7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podaktivitách</a:t>
            </a: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Vedení škol a Uvádějící učitelé došlo k vytváření nabídek, vzdělávacích plánů, oslovení cílové skupiny, jednání 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lektory.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7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podaktivitě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Zřízení </a:t>
            </a: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provoz Centra pedagogické 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podpory byla kontaktována poradenská pracoviště, aktualizována síť pedagogů, byly nastaveny požadavky na tandemovou výuku a došlo k nákupu výukových pomůcek.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poslední </a:t>
            </a:r>
            <a:r>
              <a:rPr lang="cs-CZ" sz="17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podaktivitě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Učíme </a:t>
            </a: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navzájem</a:t>
            </a:r>
            <a:r>
              <a:rPr lang="cs-CZ" sz="17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bylo </a:t>
            </a:r>
            <a:r>
              <a:rPr lang="cs-CZ" sz="17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vysoutěženo</a:t>
            </a:r>
            <a:r>
              <a:rPr lang="cs-CZ" sz="17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testování čtenářské a matematické gramotnosti, došlo k oslovení relevantních škol, na kterých bude testování probíhat.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8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Projekt </a:t>
            </a:r>
            <a:r>
              <a:rPr lang="cs-CZ" sz="2400" b="1" dirty="0" err="1">
                <a:solidFill>
                  <a:srgbClr val="003F7E"/>
                </a:solidFill>
                <a:latin typeface="Arial" charset="0"/>
              </a:rPr>
              <a:t>I</a:t>
            </a: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KAP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: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Asistenční centrum „Impuls pro kariéru a praxi“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475656"/>
            <a:ext cx="7924800" cy="4620344"/>
          </a:xfrm>
        </p:spPr>
        <p:txBody>
          <a:bodyPr/>
          <a:lstStyle/>
          <a:p>
            <a:pPr marL="457200" lvl="1" indent="0">
              <a:buNone/>
            </a:pPr>
            <a:r>
              <a:rPr lang="cs-CZ" sz="1800" dirty="0" err="1" smtClean="0">
                <a:solidFill>
                  <a:srgbClr val="003F7E"/>
                </a:solidFill>
                <a:latin typeface="Arial" charset="0"/>
                <a:cs typeface="Arial" panose="020B0604020202020204" pitchFamily="34" charset="0"/>
              </a:rPr>
              <a:t>KA</a:t>
            </a:r>
            <a:r>
              <a:rPr lang="cs-CZ" sz="1800" dirty="0" smtClean="0">
                <a:solidFill>
                  <a:srgbClr val="003F7E"/>
                </a:solidFill>
                <a:latin typeface="Arial" charset="0"/>
                <a:cs typeface="Arial" panose="020B0604020202020204" pitchFamily="34" charset="0"/>
              </a:rPr>
              <a:t> je realizována Jihočeskou hospodářskou komorou.</a:t>
            </a:r>
          </a:p>
          <a:p>
            <a:pPr marL="457200" lvl="1" indent="0">
              <a:buNone/>
            </a:pPr>
            <a:endParaRPr lang="cs-CZ" sz="1800" dirty="0" smtClean="0">
              <a:solidFill>
                <a:srgbClr val="003F7E"/>
              </a:solidFill>
              <a:latin typeface="Arial" charset="0"/>
              <a:cs typeface="Arial" panose="020B0604020202020204" pitchFamily="34" charset="0"/>
            </a:endParaRPr>
          </a:p>
          <a:p>
            <a:pPr marL="457200" lvl="1" indent="0" algn="just">
              <a:buNone/>
            </a:pPr>
            <a:r>
              <a:rPr lang="cs-CZ" sz="1800" dirty="0" smtClean="0">
                <a:solidFill>
                  <a:srgbClr val="003F7E"/>
                </a:solidFill>
                <a:latin typeface="Arial" charset="0"/>
                <a:cs typeface="Arial" panose="020B0604020202020204" pitchFamily="34" charset="0"/>
              </a:rPr>
              <a:t>Cíl: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zvyšování uplatnitelnosti žáků a studentů na trhu práce prostřednictvím rozvoje spolupráce mezi školami a firmami, včetně odborného vzdělávání pedagogů, kteří kariérové poradenství přímo provádějí.</a:t>
            </a:r>
          </a:p>
          <a:p>
            <a:pPr marL="0" indent="0">
              <a:buNone/>
            </a:pPr>
            <a:endParaRPr lang="cs-CZ" sz="16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16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23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Projekt </a:t>
            </a:r>
            <a:r>
              <a:rPr lang="cs-CZ" sz="2400" b="1" dirty="0" err="1">
                <a:solidFill>
                  <a:srgbClr val="003F7E"/>
                </a:solidFill>
                <a:latin typeface="Arial" charset="0"/>
              </a:rPr>
              <a:t>I</a:t>
            </a: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KAP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: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Asistenční centrum „Impuls pro kariéru a praxi“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475656"/>
            <a:ext cx="7924800" cy="4620344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cs-CZ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Podaktivity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685800" lvl="1" indent="-228600" algn="just"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Asistenční centrum - vznik krajského centra pro spolupráci vzdělávací a podnikové sféry, které bude metodicky a odborně vést činnosti, realizované v rámci </a:t>
            </a:r>
            <a:r>
              <a:rPr lang="cs-CZ" sz="18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0" lvl="1" indent="-228600" algn="just">
              <a:buFont typeface="+mj-lt"/>
              <a:buAutoNum type="arabicPeriod"/>
            </a:pP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Zvyšování úrovně odborného vzdělávání - prohlubování spolupráce, síťování mezi vzdělávacími zařízeními a zaměstnavateli a realizace nástrojů, vedoucích ke zkvalitnění odborného vzdělávání, včetně odborného vzdělávání pedagogů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685800" lvl="1" indent="-228600" algn="just"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Poskytování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kariérového poradenství - informační, vzdělávací, poradenské a diagnostické aktivity, které zlepší úroveň kariérového poradenství v Jihočeském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kraji;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algn="just">
              <a:buFont typeface="+mj-lt"/>
              <a:buAutoNum type="arabicPeriod"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Workshopy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dojde k realizaci praktických workshopů, při kterých se pedagogové a žáci seznámí s reálným prostředím firem, výchovní poradci si budou zvyšovat své odborné kompetence.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16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16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16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49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Asistenční centrum „Impuls pro kariéru a praxi“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ledna 2018 funguje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10ti členné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asistenční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centrum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Byly vytvořeny webové stránky 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www.impulsprokarieru.cz – ty obsahují informace pro všechny zapojené subjekty (žáky/studenty, školy, zaměstnavatele) i nástroje kariérového poradenství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březnu, červnu a listopadu 2018 proběhla tři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jednání Platformy pro podporu kariérového poradenství a zkvalitňování odborné výuky – kromě odborné diskuse byl prezentován systém </a:t>
            </a:r>
            <a:r>
              <a:rPr lang="cs-CZ" sz="18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Salmondo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kariérové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plánování. Na konci listopadu 2018 je plánována konference kariérového poradenství.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08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Asistenční centrum „Impuls pro kariéru a praxi“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září 2018 je nástroj 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Salmondo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distribuován do škol v Jihočeském kraji, do konce roku budou k nástroji realizovány workshopy pro výchovné poradce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ezplatná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licence </a:t>
            </a:r>
            <a:r>
              <a:rPr lang="cs-CZ" sz="18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Salmondo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v rámci projektu určena pro základní školy a pokryje všechny základní školy, které o přístup projeví zájem. V současné době je možné se přihlašovat přes webové stránky </a:t>
            </a:r>
            <a:r>
              <a:rPr lang="cs-CZ" sz="18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Salmondo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během října přes webové stránky JHK www. </a:t>
            </a:r>
            <a:r>
              <a:rPr lang="cs-CZ" sz="18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impulsprokarieru.cz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ledna do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září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 byly realizovány praktické workshopy pro pedagogy, žáky a studenty SŠ (112 akcí) + výchovné/kariérové poradce (7 akcí), celkem proběhlo 119 akcí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4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Výběr workshopů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Byly realizovány např. workshopy pro žáky ZŠ/SŠ: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 2. 2018 – firma 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Kunststoff</a:t>
            </a: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4. 2018 – JE Temelín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19. 4. 2018 – Národní technické muzeum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 4. 2018 – průmyslová zóna Písek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5. 2018 – 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ZVVZ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Milevsko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 9. 2018 – Škoda Mladá Boleslav</a:t>
            </a:r>
          </a:p>
          <a:p>
            <a:pPr marL="457200" lvl="1" indent="0">
              <a:buNone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a pro výchovné poradce: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9. 2. 2018 – firma Robert Bosch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27. 4. 2018 – Teplárna České Budějovice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14. 9. 2018 – Madeta Planá nad Lužnicí</a:t>
            </a:r>
          </a:p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38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Projekt </a:t>
            </a: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IKAP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</a:t>
            </a:r>
            <a:r>
              <a:rPr lang="cs-CZ" sz="2400" dirty="0" smtClean="0">
                <a:solidFill>
                  <a:srgbClr val="003F7E"/>
                </a:solidFill>
                <a:latin typeface="Arial" charset="0"/>
              </a:rPr>
              <a:t>– internetové stránky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endParaRPr lang="cs-CZ" sz="1800" b="1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cs-CZ" sz="1800" b="1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ikap.kraj-jihocesky.cz</a:t>
            </a:r>
            <a:endParaRPr lang="cs-CZ" sz="1800" b="1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obsahují základní informace o projektu </a:t>
            </a: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odkazy na nabídku dalších aktivit partnerů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cs-CZ" sz="1800" b="1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ikap.zvas.cz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webové stránky </a:t>
            </a:r>
            <a:r>
              <a:rPr lang="cs-CZ" sz="16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Pedagog 21. století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impulsprokarieru.cz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webové 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stránky </a:t>
            </a:r>
            <a:r>
              <a:rPr lang="cs-CZ" sz="16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</a:t>
            </a: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Asistenční centrum Impuls pro kariéru a praxi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sz="24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400" b="1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82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Kontakty projektu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107504" y="1556792"/>
            <a:ext cx="8350696" cy="51125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Jihočeský kraj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Martin Plucha, vedoucí oddělení – plucha@kraj-jihocesky.cz, tel. 386 720 189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Alena Kundrátová, projektový manažer – kundratova@kraj-jihocesky.cz,     tel. 386 720 414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Petr Lamač, koordinátor projektových aktivit – lamac@kraj-jihocesky.cz,      tel. 386 720 429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Lucie Nosková, finanční manažer – noskova@kraj-jihocesky.cz,                 tel. 386 720 366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ZVaS</a:t>
            </a:r>
            <a:endParaRPr lang="cs-CZ" sz="1800" b="1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Miroslav Pikhart, ředitel organizace – reditel@zvas.cz, tel. 387 007 </a:t>
            </a:r>
            <a:r>
              <a:rPr lang="cs-CZ" sz="16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110</a:t>
            </a:r>
          </a:p>
          <a:p>
            <a:pPr lvl="2">
              <a:buFont typeface="Wingdings" panose="05000000000000000000" pitchFamily="2" charset="2"/>
              <a:buChar char="§"/>
            </a:pPr>
            <a:endParaRPr lang="cs-CZ" sz="16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Jihočeská hospodářská komora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cs-CZ" sz="16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Bc. Petr Rejnek, metodik odborného týmu – rejnek@jhk.cz, tel. 387 699 325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4479634" y="3305890"/>
            <a:ext cx="184731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19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U:\Zveřejněné materiály\dnes\za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430713"/>
          </a:xfrm>
          <a:prstGeom prst="rect">
            <a:avLst/>
          </a:prstGeom>
          <a:noFill/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0" y="48768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3200" dirty="0" smtClean="0"/>
              <a:t>Děkuji za pozornost</a:t>
            </a:r>
            <a:endParaRPr lang="cs-CZ" sz="3200" dirty="0"/>
          </a:p>
        </p:txBody>
      </p:sp>
      <p:pic>
        <p:nvPicPr>
          <p:cNvPr id="4" name="Obrázek 3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609600"/>
            <a:ext cx="2133600" cy="898525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619672" y="1556792"/>
            <a:ext cx="6192688" cy="15388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cs-CZ" sz="3200" dirty="0"/>
              <a:t>Implementace Krajského akčního plánu Jihočeského kraje I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</a:pPr>
            <a:r>
              <a:rPr lang="cs-CZ" sz="2000" dirty="0" err="1"/>
              <a:t>CZ.02.3.68</a:t>
            </a:r>
            <a:r>
              <a:rPr lang="cs-CZ" sz="2000" dirty="0"/>
              <a:t>/0.0/0.0/16_034/0008367</a:t>
            </a:r>
            <a:endParaRPr lang="cs-CZ" sz="2000" dirty="0" smtClean="0"/>
          </a:p>
        </p:txBody>
      </p:sp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149080"/>
            <a:ext cx="806666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1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43808" y="332656"/>
            <a:ext cx="5832648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Projekt </a:t>
            </a: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IKAP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</a:t>
            </a:r>
            <a:r>
              <a:rPr lang="cs-CZ" sz="2400" dirty="0" smtClean="0">
                <a:solidFill>
                  <a:srgbClr val="003F7E"/>
                </a:solidFill>
                <a:latin typeface="Arial" charset="0"/>
              </a:rPr>
              <a:t>– základní informace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endParaRPr lang="cs-CZ" sz="1800" b="1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název projektu: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Implementace Krajského akčního plánu Jihočeského kraje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(</a:t>
            </a:r>
            <a:r>
              <a:rPr lang="cs-CZ" sz="18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výzva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„Implementace krajských akčních plánů I“ Operačního programu Výzkum, vývoj a vzdělávání (OP VVV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období realizace: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1. 2018 – 31. 12. 2020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celkové náklady: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100 744 811,60 Kč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vychází z priorit, které vyplynuly z Dokumentu KAP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právněný žadatel: Jihočeský kraj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b="1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části: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Podpora polytechnického vzdělávání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Pedagog 21. století</a:t>
            </a:r>
          </a:p>
          <a:p>
            <a:pPr lvl="2" algn="just">
              <a:buFont typeface="Arial" panose="020B0604020202020204" pitchFamily="34" charset="0"/>
              <a:buChar char="•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Asistenční centrum „Impuls pro kariéru a praxi“</a:t>
            </a: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44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Projekt </a:t>
            </a:r>
            <a:r>
              <a:rPr lang="cs-CZ" sz="2400" b="1" dirty="0" err="1">
                <a:solidFill>
                  <a:srgbClr val="003F7E"/>
                </a:solidFill>
                <a:latin typeface="Arial" charset="0"/>
              </a:rPr>
              <a:t>I</a:t>
            </a: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KAP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/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Řízení projektu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31. 7. 2018 byly podány 1. Zpráva o realizaci a Žádost o platbu (předloženo vyúčtování na 10,6 mil. Kč, tj. 10,52 % rozpočtu projektu)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Zpráva o realizaci byla schválena dne 11. 9. 2018, Žádost o platbu 18. 10. 2018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ŽoP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budou podány k 31. 1. 2019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průběhu srpna a září 2018 byly řešeny dodatky k partnerským smlouvám, ve kterých bylo ošetřeno zejména nařízení 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GDPR</a:t>
            </a: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listopadu 2018 bude 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JčK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17 partnery podepsáno Memorandum o spolupráci na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projektu </a:t>
            </a:r>
            <a:r>
              <a:rPr lang="cs-CZ" sz="18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IKAP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I, které vychází z projektového záměru z důvodu naplnění indikátoru 54310 Počet podpořených spoluprací</a:t>
            </a:r>
          </a:p>
          <a:p>
            <a:pPr marL="0" indent="0" algn="just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69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563888" y="334962"/>
            <a:ext cx="5058544" cy="1143000"/>
          </a:xfrm>
        </p:spPr>
        <p:txBody>
          <a:bodyPr/>
          <a:lstStyle/>
          <a:p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Projekt i-KAP</a:t>
            </a:r>
            <a:br>
              <a:rPr lang="cs-CZ" sz="2400" b="1" dirty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>
                <a:solidFill>
                  <a:srgbClr val="003F7E"/>
                </a:solidFill>
                <a:latin typeface="Arial" charset="0"/>
              </a:rPr>
              <a:t>část Polytechnika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lvl="0" indent="0" algn="ctr">
              <a:buNone/>
            </a:pPr>
            <a:r>
              <a:rPr lang="cs-CZ" sz="1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ŠKOLY ZAPOJENÉ V ČÁSTI POLYTECHNIKA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České </a:t>
            </a: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reálné gymnázium s.r.o.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Gymnázium, České Budějovice, Jírovcova 8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průmyslová škola stavební, České Budějovice, Resslova 2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průmyslová škola strojní a elektrotechnická, České Budějovice, Dukelská 13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Gymnázium, Český Krumlov, Chvalšinská 112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odborná škola strojní a elektrotechnická, Velešín, U Hřiště 527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škola, České Velenice, Revoluční 220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škola rybářská a vodohospodářská Jakuba Krčína, Třeboň, Táboritská 941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škola technická a obchodní, Dačice, Strojírenská 304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odborná škola a Střední odborné učiliště, Písek, Komenského 86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Vyšší odborná škola a Střední průmyslová škola, Volyně, Resslova 440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průmyslová škola strojní a stavební, Tábor, Komenského 1670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škola spojů a informatiky, Tábor, Bydlinského 2474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Střední zdravotnická škola, Tábor, Mostecká 1912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cs-CZ" sz="1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Vyšší odborná škola, Střední škola, Centrum odborné přípravy, Sezimovo Ústí, Budějovická 421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61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Projekt </a:t>
            </a:r>
            <a:r>
              <a:rPr lang="cs-CZ" sz="2400" b="1" dirty="0" err="1">
                <a:solidFill>
                  <a:srgbClr val="003F7E"/>
                </a:solidFill>
                <a:latin typeface="Arial" charset="0"/>
              </a:rPr>
              <a:t>I</a:t>
            </a: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KAP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/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Podpora polytechnického vzdělávání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4539208"/>
          </a:xfrm>
        </p:spPr>
        <p:txBody>
          <a:bodyPr/>
          <a:lstStyle/>
          <a:p>
            <a:pPr marL="0" indent="0" algn="ctr">
              <a:buNone/>
            </a:pPr>
            <a:endParaRPr lang="cs-CZ" sz="2200" b="1" dirty="0" smtClean="0">
              <a:solidFill>
                <a:srgbClr val="003F7E"/>
              </a:solidFill>
              <a:latin typeface="Arial" charset="0"/>
            </a:endParaRPr>
          </a:p>
          <a:p>
            <a:pPr marL="0" indent="0" algn="just">
              <a:buNone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Cíl: podnícení zájmu žáků o technické obory cestou spolupráce SŠ a ZŠ</a:t>
            </a:r>
          </a:p>
          <a:p>
            <a:pPr marL="0" indent="0" algn="just">
              <a:buNone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Nezbytná součást: prohlubování kompetencí pedagogických pracovníků v práci s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cílovou skupinou dětí, žáků a studentů v oblasti polytechniky za pomoci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moderních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progresivních metod vzdělávání;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získané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kompetence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budou ověřovány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práci s žáky a studenty při 3 druzích činností:</a:t>
            </a:r>
          </a:p>
          <a:p>
            <a:pPr marL="685800" lvl="1" indent="-228600" algn="just">
              <a:buFont typeface="+mj-lt"/>
              <a:buAutoNum type="arabicPeriod"/>
            </a:pPr>
            <a:r>
              <a:rPr lang="cs-CZ" sz="18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sz="18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rojektové </a:t>
            </a:r>
            <a:r>
              <a:rPr lang="cs-CZ" sz="18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dny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pravidelné dlouhodobé návštěvy žáků ZŠ na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SŠ  zaměřené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výuku technických a přírodovědných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předmětů;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algn="just">
              <a:buFont typeface="+mj-lt"/>
              <a:buAutoNum type="arabicPeriod"/>
            </a:pPr>
            <a:r>
              <a:rPr lang="cs-CZ" sz="18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Kroužky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pravidelné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kroužky v technických a přírodovědných oborech, které budou navštěvovat žáci ZŠ a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SŠ;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1" indent="-228600" algn="just">
              <a:buFont typeface="+mj-lt"/>
              <a:buAutoNum type="arabicPeriod"/>
            </a:pPr>
            <a:r>
              <a:rPr lang="cs-CZ" sz="1800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Vícedenní </a:t>
            </a:r>
            <a:r>
              <a:rPr lang="cs-CZ" sz="1800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workshopy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(tematicky navázané na projektové dny, kroužky) – pobyty žáků spojené </a:t>
            </a:r>
            <a:r>
              <a:rPr lang="cs-CZ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návštěvami SŠ, exkurzemi ve firmách, AV, VŠ, případně za účasti odborníka </a:t>
            </a: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457200" lvl="1" indent="0" algn="just">
              <a:spcBef>
                <a:spcPts val="0"/>
              </a:spcBef>
              <a:buNone/>
            </a:pPr>
            <a:r>
              <a:rPr lang="cs-CZ" sz="18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z renomované firmy.  </a:t>
            </a:r>
            <a:endParaRPr lang="cs-CZ" sz="1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r>
              <a:rPr lang="cs-CZ" sz="2200" dirty="0">
                <a:solidFill>
                  <a:srgbClr val="003F7E"/>
                </a:solidFill>
                <a:latin typeface="Arial" charset="0"/>
              </a:rPr>
              <a:t>	</a:t>
            </a:r>
            <a:endParaRPr lang="cs-CZ" sz="2200" dirty="0" smtClean="0">
              <a:solidFill>
                <a:srgbClr val="003F7E"/>
              </a:solidFill>
              <a:latin typeface="Arial" charset="0"/>
            </a:endParaRPr>
          </a:p>
          <a:p>
            <a:pPr marL="0" indent="0">
              <a:buNone/>
            </a:pPr>
            <a:endParaRPr lang="cs-CZ" sz="2000" dirty="0">
              <a:solidFill>
                <a:srgbClr val="003F7E"/>
              </a:solidFill>
              <a:latin typeface="Arial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64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Podpora polytechnického vzdělávání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Příklady kurzů, ve kterých byly vzděláváni pedagogové: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Moderní metody molekulární biologie pro středoškolské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učitele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Viry známé i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neznámé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Programování Windows 10 </a:t>
            </a:r>
            <a:r>
              <a:rPr lang="cs-CZ" sz="18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IoT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 </a:t>
            </a:r>
            <a:r>
              <a:rPr lang="cs-CZ" sz="1800" dirty="0" err="1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Raspberry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</a:t>
            </a: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Zdravý životní styl, předcházení kardiovaskulárním a plicním nemocem </a:t>
            </a: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Průmysl </a:t>
            </a: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4.0 ve výrobních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firmách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Efektivní obrábění v 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praxi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Úvod do řízení programovatelným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automatem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Kombinatorika jak ji 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neznáte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Zábavná fyzika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Elixír do škol</a:t>
            </a:r>
            <a:endParaRPr lang="cs-CZ" sz="18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12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Podpora polytechnického vzdělávání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marL="457200" lvl="1" indent="0">
              <a:buNone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Zaměření projektových dnů: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Práce s nerosty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Modelování na PC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Elektrotechnika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Úprava fotografií na PC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Elektrické obvody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Skrápění krajiny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deštěm </a:t>
            </a: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tvorba povrchového </a:t>
            </a: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odtoku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Obnovitelné zdroje energie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Pracujeme se dřevem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2000" dirty="0" smtClean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2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9872" y="332656"/>
            <a:ext cx="5058544" cy="1143000"/>
          </a:xfrm>
        </p:spPr>
        <p:txBody>
          <a:bodyPr/>
          <a:lstStyle/>
          <a:p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Aktuální informace </a:t>
            </a:r>
            <a:br>
              <a:rPr lang="cs-CZ" sz="2400" b="1" dirty="0" smtClean="0">
                <a:solidFill>
                  <a:srgbClr val="003F7E"/>
                </a:solidFill>
                <a:latin typeface="Arial" charset="0"/>
              </a:rPr>
            </a:br>
            <a:r>
              <a:rPr lang="cs-CZ" sz="2400" b="1" dirty="0" err="1" smtClean="0">
                <a:solidFill>
                  <a:srgbClr val="003F7E"/>
                </a:solidFill>
                <a:latin typeface="Arial" charset="0"/>
              </a:rPr>
              <a:t>KA</a:t>
            </a:r>
            <a:r>
              <a:rPr lang="cs-CZ" sz="2400" b="1" dirty="0" smtClean="0">
                <a:solidFill>
                  <a:srgbClr val="003F7E"/>
                </a:solidFill>
                <a:latin typeface="Arial" charset="0"/>
              </a:rPr>
              <a:t> Podpora polytechnického vzdělávání</a:t>
            </a:r>
            <a:endParaRPr lang="cs-CZ" sz="2400" b="1" dirty="0">
              <a:solidFill>
                <a:srgbClr val="003F7E"/>
              </a:solidFill>
              <a:latin typeface="Arial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838200" y="1556792"/>
            <a:ext cx="7620000" cy="5112568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Zaměření kroužků: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Geografický badatelský klub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Základy robotiky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Vývojová dílna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Fotografie a počítačová grafika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Mikroskopování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Řezbářství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Programování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Fyzikální pokusy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Odborné kreslení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 a </a:t>
            </a:r>
            <a:r>
              <a:rPr lang="cs-CZ" sz="1800" dirty="0" err="1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3D</a:t>
            </a:r>
            <a:r>
              <a:rPr lang="cs-CZ" sz="1800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modelování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cs-CZ" sz="1800" dirty="0">
              <a:solidFill>
                <a:srgbClr val="00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1800" u="sng" dirty="0" smtClean="0">
                <a:solidFill>
                  <a:srgbClr val="0033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Nabídka projektových dnů a kurzů byla zveřejněna na webových stránkách partnerů.</a:t>
            </a:r>
          </a:p>
        </p:txBody>
      </p:sp>
      <p:pic>
        <p:nvPicPr>
          <p:cNvPr id="7173" name="Picture 5" descr="U:\Zveřejněné materiály\dnes\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457200"/>
            <a:ext cx="2133600" cy="898525"/>
          </a:xfrm>
          <a:prstGeom prst="rect">
            <a:avLst/>
          </a:prstGeom>
          <a:noFill/>
        </p:spPr>
      </p:pic>
      <p:pic>
        <p:nvPicPr>
          <p:cNvPr id="5" name="Obrázek 4" descr="logolink_MSMT_VVV_hor_barva_cz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33900" y="5829300"/>
            <a:ext cx="46101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81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just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cs-CZ" sz="1000" b="0" i="0" u="none" strike="noStrike" cap="none" normalizeH="0" baseline="0" smtClean="0">
            <a:ln>
              <a:noFill/>
            </a:ln>
            <a:solidFill>
              <a:srgbClr val="003F7E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2179</TotalTime>
  <Words>1229</Words>
  <Application>Microsoft Office PowerPoint</Application>
  <PresentationFormat>Předvádění na obrazovce (4:3)</PresentationFormat>
  <Paragraphs>172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Default Design</vt:lpstr>
      <vt:lpstr>Prezentace aplikace PowerPoint</vt:lpstr>
      <vt:lpstr>Prezentace aplikace PowerPoint</vt:lpstr>
      <vt:lpstr>Projekt IKAP – základní informace</vt:lpstr>
      <vt:lpstr>Projekt IKAP KA Řízení projektu</vt:lpstr>
      <vt:lpstr>Projekt i-KAP část Polytechnika</vt:lpstr>
      <vt:lpstr>Projekt IKAP KA Podpora polytechnického vzdělávání</vt:lpstr>
      <vt:lpstr>Aktuální informace  KA Podpora polytechnického vzdělávání</vt:lpstr>
      <vt:lpstr>Aktuální informace  KA Podpora polytechnického vzdělávání</vt:lpstr>
      <vt:lpstr>Aktuální informace  KA Podpora polytechnického vzdělávání</vt:lpstr>
      <vt:lpstr>Projekt IKAP  KA Pedagog 21. století</vt:lpstr>
      <vt:lpstr>Aktuální informace  KA Pedagog 21. století</vt:lpstr>
      <vt:lpstr>Projekt IKAP:  KA Asistenční centrum „Impuls pro kariéru a praxi“</vt:lpstr>
      <vt:lpstr>Projekt IKAP:  KA Asistenční centrum „Impuls pro kariéru a praxi“</vt:lpstr>
      <vt:lpstr>Aktuální informace  KA Asistenční centrum „Impuls pro kariéru a praxi“</vt:lpstr>
      <vt:lpstr>Aktuální informace  KA Asistenční centrum „Impuls pro kariéru a praxi“</vt:lpstr>
      <vt:lpstr>Výběr workshopů</vt:lpstr>
      <vt:lpstr>Projekt IKAP – internetové stránky</vt:lpstr>
      <vt:lpstr>Kontakty projektu</vt:lpstr>
      <vt:lpstr>Prezentace aplikace PowerPoint</vt:lpstr>
    </vt:vector>
  </TitlesOfParts>
  <Company>KUJC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Bohumír Mach</dc:creator>
  <cp:lastModifiedBy>Zachová Berková Eva</cp:lastModifiedBy>
  <cp:revision>212</cp:revision>
  <dcterms:created xsi:type="dcterms:W3CDTF">2010-02-05T10:36:31Z</dcterms:created>
  <dcterms:modified xsi:type="dcterms:W3CDTF">2018-10-26T11:29:32Z</dcterms:modified>
</cp:coreProperties>
</file>