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285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9926638" cy="6797675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7E"/>
    <a:srgbClr val="003972"/>
    <a:srgbClr val="003060"/>
    <a:srgbClr val="0033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6314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2625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5" y="2"/>
            <a:ext cx="4302625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26. 5. 2016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302625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5" y="6456644"/>
            <a:ext cx="4302625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5" y="1"/>
            <a:ext cx="4302625" cy="3399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26. 5. 2016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868"/>
            <a:ext cx="7942238" cy="3059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44"/>
            <a:ext cx="4302625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5" y="6456644"/>
            <a:ext cx="4302625" cy="339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512168"/>
          </a:xfrm>
        </p:spPr>
        <p:txBody>
          <a:bodyPr/>
          <a:lstStyle/>
          <a:p>
            <a:pPr algn="l"/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Téma   Polytechnické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vzdělávání a Infrastruktura</a:t>
            </a:r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3600" b="1" dirty="0">
                <a:solidFill>
                  <a:srgbClr val="003F7E"/>
                </a:solidFill>
                <a:latin typeface="Arial" charset="0"/>
              </a:rPr>
            </a:b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b="1" dirty="0" smtClean="0">
                <a:solidFill>
                  <a:srgbClr val="003F7E"/>
                </a:solidFill>
                <a:latin typeface="Arial" charset="0"/>
              </a:rPr>
              <a:t>Pracovní tým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Polytechnické vzdělávání a </a:t>
            </a: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Infrastruktura</a:t>
            </a:r>
          </a:p>
          <a:p>
            <a:pPr marL="0" indent="0">
              <a:buNone/>
            </a:pPr>
            <a:endParaRPr lang="cs-CZ" sz="2000" b="1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Ing. Darja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Bártová – SŠŘ Soběslav</a:t>
            </a:r>
          </a:p>
          <a:p>
            <a:pPr marL="0" indent="0">
              <a:buNone/>
            </a:pPr>
            <a:endParaRPr lang="cs-CZ" sz="11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Mgr. Miroslav Hlava -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Gymnázium Strakonice</a:t>
            </a:r>
          </a:p>
          <a:p>
            <a:pPr marL="0" indent="0">
              <a:buNone/>
            </a:pPr>
            <a:endParaRPr lang="cs-CZ" sz="11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Ing. Břetislav 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Kábele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 - SOŠ </a:t>
            </a:r>
            <a:r>
              <a:rPr lang="cs-CZ" sz="2000" dirty="0" err="1">
                <a:solidFill>
                  <a:srgbClr val="003F7E"/>
                </a:solidFill>
                <a:latin typeface="Arial" charset="0"/>
              </a:rPr>
              <a:t>veter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.,</a:t>
            </a:r>
            <a:r>
              <a:rPr lang="cs-CZ" sz="2000" dirty="0" err="1">
                <a:solidFill>
                  <a:srgbClr val="003F7E"/>
                </a:solidFill>
                <a:latin typeface="Arial" charset="0"/>
              </a:rPr>
              <a:t>mech.a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zahr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. Č. Budějovice</a:t>
            </a:r>
          </a:p>
          <a:p>
            <a:pPr marL="0" indent="0">
              <a:buNone/>
            </a:pPr>
            <a:endParaRPr lang="cs-CZ" sz="11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Ing. František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Kamlach – VOŠ, SŠ, COP Sezimovo Ústí</a:t>
            </a:r>
          </a:p>
          <a:p>
            <a:pPr marL="0" indent="0">
              <a:buNone/>
            </a:pPr>
            <a:endParaRPr lang="cs-CZ" sz="11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Mgr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. Tomáš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Vašek – </a:t>
            </a:r>
            <a:r>
              <a:rPr lang="cs-CZ" sz="2000" dirty="0" err="1" smtClean="0">
                <a:solidFill>
                  <a:srgbClr val="003F7E"/>
                </a:solidFill>
                <a:latin typeface="Arial" charset="0"/>
              </a:rPr>
              <a:t>ZVaS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 České Budějovice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584176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Pracovní tým Polytechnické vzdělávání a Infrastruktura</a:t>
            </a:r>
            <a:br>
              <a:rPr lang="cs-CZ" sz="2800" b="1" dirty="0">
                <a:solidFill>
                  <a:srgbClr val="003F7E"/>
                </a:solidFill>
                <a:latin typeface="Arial" charset="0"/>
              </a:rPr>
            </a:br>
            <a:endParaRPr lang="cs-CZ" sz="28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NÁVRH PROJEKTU:</a:t>
            </a:r>
            <a:endParaRPr lang="cs-CZ" sz="2000" b="1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800" dirty="0" smtClean="0">
                <a:solidFill>
                  <a:srgbClr val="003F7E"/>
                </a:solidFill>
                <a:latin typeface="Arial" charset="0"/>
              </a:rPr>
              <a:t>Polytechnika od ZŠ přes SŠ do pracovního procesu</a:t>
            </a: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NÁVRHY ŠABLON:</a:t>
            </a:r>
            <a:endParaRPr lang="cs-CZ" sz="2000" b="1" dirty="0">
              <a:solidFill>
                <a:srgbClr val="003F7E"/>
              </a:solidFill>
              <a:latin typeface="Arial" charset="0"/>
            </a:endParaRPr>
          </a:p>
          <a:p>
            <a:r>
              <a:rPr lang="cs-CZ" sz="2800" dirty="0">
                <a:solidFill>
                  <a:srgbClr val="003F7E"/>
                </a:solidFill>
                <a:latin typeface="Arial" charset="0"/>
              </a:rPr>
              <a:t>Inovace školních vzdělávacích programů pro přechod k </a:t>
            </a:r>
            <a:r>
              <a:rPr lang="cs-CZ" sz="2800" dirty="0" err="1">
                <a:solidFill>
                  <a:srgbClr val="003F7E"/>
                </a:solidFill>
                <a:latin typeface="Arial" charset="0"/>
              </a:rPr>
              <a:t>Industry</a:t>
            </a:r>
            <a:r>
              <a:rPr lang="cs-CZ" sz="2800" dirty="0">
                <a:solidFill>
                  <a:srgbClr val="003F7E"/>
                </a:solidFill>
                <a:latin typeface="Arial" charset="0"/>
              </a:rPr>
              <a:t> 4.0</a:t>
            </a:r>
          </a:p>
          <a:p>
            <a:r>
              <a:rPr lang="cs-CZ" sz="2800" dirty="0">
                <a:solidFill>
                  <a:srgbClr val="003F7E"/>
                </a:solidFill>
                <a:latin typeface="Arial" charset="0"/>
              </a:rPr>
              <a:t>Řešení prostupnosti výstupů VOŠ a VŠ tvorbou vzdělávacích programů – zavádění kreditů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512168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3F7E"/>
                </a:solidFill>
                <a:latin typeface="Arial" charset="0"/>
              </a:rPr>
              <a:t>Polytechnika od ZŠ přes SŠ do pracovního procesu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b="1" dirty="0">
                <a:solidFill>
                  <a:srgbClr val="003F7E"/>
                </a:solidFill>
                <a:latin typeface="Arial" charset="0"/>
              </a:rPr>
              <a:t>Cíl :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3F7E"/>
                </a:solidFill>
                <a:latin typeface="Arial" charset="0"/>
              </a:rPr>
              <a:t>Inovace polytechnické výuky, propojení ZŠ, SŠ a pracovního trhu. Motivace žáků ZŠ, SŠ pro studium technických učebních a studijních oborů.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2000" dirty="0">
                <a:solidFill>
                  <a:srgbClr val="003F7E"/>
                </a:solidFill>
                <a:latin typeface="Arial" charset="0"/>
              </a:rPr>
            </a:br>
            <a:r>
              <a:rPr lang="cs-CZ" sz="2000" dirty="0">
                <a:solidFill>
                  <a:srgbClr val="003F7E"/>
                </a:solidFill>
                <a:latin typeface="Arial" charset="0"/>
              </a:rPr>
              <a:t>Do projektu by měly být zařazeny všechny </a:t>
            </a:r>
            <a:r>
              <a:rPr lang="cs-CZ" sz="2000">
                <a:solidFill>
                  <a:srgbClr val="003F7E"/>
                </a:solidFill>
                <a:latin typeface="Arial" charset="0"/>
              </a:rPr>
              <a:t>technické </a:t>
            </a:r>
            <a:r>
              <a:rPr lang="cs-CZ" sz="2000" smtClean="0">
                <a:solidFill>
                  <a:srgbClr val="003F7E"/>
                </a:solidFill>
                <a:latin typeface="Arial" charset="0"/>
              </a:rPr>
              <a:t>školy oborů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středního vzdělání s výučním listem (E, H) a s maturitní zkouškou s posílenou praxí (L) a střední školy s polytechnickým vzděláváním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9656" y="692696"/>
            <a:ext cx="5058544" cy="114300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3F7E"/>
                </a:solidFill>
                <a:latin typeface="Arial" charset="0"/>
              </a:rPr>
              <a:t>Polytechnika od ZŠ přes SŠ do pracovního procesu</a:t>
            </a:r>
            <a:br>
              <a:rPr lang="cs-CZ" sz="3200" b="1" dirty="0">
                <a:solidFill>
                  <a:srgbClr val="003F7E"/>
                </a:solidFill>
                <a:latin typeface="Arial" charset="0"/>
              </a:rPr>
            </a:br>
            <a:endParaRPr lang="cs-CZ" sz="32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2000" b="1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3F7E"/>
                </a:solidFill>
                <a:latin typeface="Arial" charset="0"/>
                <a:ea typeface="+mj-ea"/>
                <a:cs typeface="+mj-cs"/>
              </a:rPr>
              <a:t>Popis </a:t>
            </a:r>
            <a:r>
              <a:rPr lang="cs-CZ" b="1" dirty="0" smtClean="0">
                <a:solidFill>
                  <a:srgbClr val="003F7E"/>
                </a:solidFill>
                <a:latin typeface="Arial" charset="0"/>
                <a:ea typeface="+mj-ea"/>
                <a:cs typeface="+mj-cs"/>
              </a:rPr>
              <a:t>: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Zvýšení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zájmu a informovanosti o polytechnické vzdělávání </a:t>
            </a:r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a         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technické obory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Podpora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materiálního i personálního zabezpečení tohoto typu vzdělávání.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Řešení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nedostatku technicky vzdělaných a připravených pracovníků a jejich budoucímu uplatnění se na pracovním trhu.</a:t>
            </a: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Počítá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se se zapojením 30 škol jako finančních partnerů projektu. </a:t>
            </a:r>
            <a:endParaRPr lang="cs-CZ" sz="2000" dirty="0" smtClean="0">
              <a:solidFill>
                <a:srgbClr val="003F7E"/>
              </a:solidFill>
              <a:latin typeface="Arial" charset="0"/>
            </a:endParaRPr>
          </a:p>
          <a:p>
            <a:r>
              <a:rPr lang="cs-CZ" sz="2000" dirty="0" smtClean="0">
                <a:solidFill>
                  <a:srgbClr val="003F7E"/>
                </a:solidFill>
                <a:latin typeface="Arial" charset="0"/>
              </a:rPr>
              <a:t>Každý </a:t>
            </a:r>
            <a:r>
              <a:rPr lang="cs-CZ" sz="2000" dirty="0">
                <a:solidFill>
                  <a:srgbClr val="003F7E"/>
                </a:solidFill>
                <a:latin typeface="Arial" charset="0"/>
              </a:rPr>
              <a:t>partner projektu musí splnit jednu povinnou činnost z klíčové aktivity č. 1 - Motivace – výstavy, a soutěže a kroužky.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656184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003F7E"/>
                </a:solidFill>
                <a:latin typeface="Arial" charset="0"/>
              </a:rPr>
              <a:t>Polytechnika od ZŠ přes SŠ do pracovního procesu</a:t>
            </a:r>
            <a:r>
              <a:rPr lang="cs-CZ" sz="3600" b="1" dirty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3600" b="1" dirty="0">
                <a:solidFill>
                  <a:srgbClr val="003F7E"/>
                </a:solidFill>
                <a:latin typeface="Arial" charset="0"/>
              </a:rPr>
            </a:br>
            <a:endParaRPr lang="cs-CZ" sz="36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20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Aktivity 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Motivace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– výstavy, soutěže a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kroužky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Propojení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ZŠ se SŠ – zvýšení zájmu o 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    technické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učební obory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Tvorba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výukových materiálů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Odborné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exkurze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Odborná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</a:rPr>
              <a:t>praxe žáků a studentů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800" b="1" dirty="0" smtClean="0">
                <a:solidFill>
                  <a:srgbClr val="003F7E"/>
                </a:solidFill>
                <a:latin typeface="Arial" charset="0"/>
              </a:rPr>
              <a:t>DVPP </a:t>
            </a:r>
            <a:endParaRPr lang="cs-CZ" sz="2800" b="1" dirty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42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656184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Řešení prostupnosti výstupů VOŠ s VŠ tvorbou vzdělávacích programů – zavádění kreditů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20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Cíle: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Aktualizace stávajících vzdělávacích programů s cílem zajištění prostupnosti výstupů na VŠ.</a:t>
            </a:r>
          </a:p>
          <a:p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Zavedení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kreditního systému hodnocení vzdělávání.</a:t>
            </a:r>
          </a:p>
          <a:p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Vytvoření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výukových materiálů s důrazem na nové technologie a zakoupení nových pomůcek.</a:t>
            </a:r>
          </a:p>
          <a:p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Vzdělávání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pedagogů ve výše uvedených oblastech.</a:t>
            </a:r>
          </a:p>
          <a:p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Zvýšení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možností uplatnění absolventa VOŠ na trhu práce s důrazem na jeho odborné a praktické kompetence.</a:t>
            </a:r>
          </a:p>
          <a:p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Zvýšení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prestiže vyššího odborného vzdělávání u široké veřejnosti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6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656184"/>
          </a:xfrm>
        </p:spPr>
        <p:txBody>
          <a:bodyPr/>
          <a:lstStyle/>
          <a:p>
            <a:pPr algn="l"/>
            <a:r>
              <a:rPr lang="cs-CZ" sz="2800" b="1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Inovace školních vzdělávacích programů pro přechod k </a:t>
            </a:r>
            <a:r>
              <a:rPr lang="cs-CZ" sz="2800" b="1" dirty="0" err="1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I</a:t>
            </a:r>
            <a:r>
              <a:rPr lang="cs-CZ" sz="2800" b="1" dirty="0" err="1" smtClean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ndustry</a:t>
            </a:r>
            <a:r>
              <a:rPr lang="cs-CZ" sz="2800" b="1" dirty="0" smtClean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cs-CZ" sz="2800" b="1" dirty="0">
                <a:solidFill>
                  <a:srgbClr val="003F7E"/>
                </a:solidFill>
                <a:latin typeface="Arial" charset="0"/>
                <a:ea typeface="+mn-ea"/>
                <a:cs typeface="+mn-cs"/>
              </a:rPr>
              <a:t>4.0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>
              <a:buNone/>
            </a:pPr>
            <a:endParaRPr lang="cs-CZ" sz="20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Cíle: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Zvyšování kvality vzdělávání na středních školách v souladu s cíli a záměry INDUSTRY 4.0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Motivace pedagogů a žáků k rozšiřování svých znalostí a dovedností v nových technologiích a technice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Zvýšení kvality a relevance vzdělávání k požadavkům trhu práce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Zlepšení spolupráce mezi školami a zaměstnavateli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Doplnění materiálního a personálního zabezpečení </a:t>
            </a:r>
          </a:p>
          <a:p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Zvýšit informovanost veřejnosti o požadavcích na výkon </a:t>
            </a: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povolání a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o perspektivě uplatnění v rámci naplnění cílů INDUSTRY 4.0</a:t>
            </a:r>
          </a:p>
          <a:p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267</Words>
  <Application>Microsoft Office PowerPoint</Application>
  <PresentationFormat>Předvádění na obrazovce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Téma   Polytechnické vzdělávání a Infrastruktura </vt:lpstr>
      <vt:lpstr>Pracovní tým Polytechnické vzdělávání a Infrastruktura </vt:lpstr>
      <vt:lpstr>Polytechnika od ZŠ přes SŠ do pracovního procesu</vt:lpstr>
      <vt:lpstr>Polytechnika od ZŠ přes SŠ do pracovního procesu </vt:lpstr>
      <vt:lpstr>Polytechnika od ZŠ přes SŠ do pracovního procesu </vt:lpstr>
      <vt:lpstr>Řešení prostupnosti výstupů VOŠ s VŠ tvorbou vzdělávacích programů – zavádění kreditů</vt:lpstr>
      <vt:lpstr>Inovace školních vzdělávacích programů pro přechod k Industry 4.0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František Kamlach</cp:lastModifiedBy>
  <cp:revision>93</cp:revision>
  <cp:lastPrinted>2016-05-25T09:14:26Z</cp:lastPrinted>
  <dcterms:created xsi:type="dcterms:W3CDTF">2010-02-05T10:36:31Z</dcterms:created>
  <dcterms:modified xsi:type="dcterms:W3CDTF">2016-05-26T13:28:48Z</dcterms:modified>
</cp:coreProperties>
</file>