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1"/>
  </p:handout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Lst>
  <p:sldSz cx="9144000" cy="6858000" type="screen4x3"/>
  <p:notesSz cx="9928225" cy="6797675"/>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446"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1" y="0"/>
            <a:ext cx="4302231" cy="341064"/>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5623698" y="0"/>
            <a:ext cx="4302231" cy="341064"/>
          </a:xfrm>
          <a:prstGeom prst="rect">
            <a:avLst/>
          </a:prstGeom>
        </p:spPr>
        <p:txBody>
          <a:bodyPr vert="horz" lIns="91440" tIns="45720" rIns="91440" bIns="45720" rtlCol="0"/>
          <a:lstStyle>
            <a:lvl1pPr algn="r">
              <a:defRPr sz="1200"/>
            </a:lvl1pPr>
          </a:lstStyle>
          <a:p>
            <a:fld id="{3E97B07D-8A50-4C2C-8356-C7A4188B4673}" type="datetimeFigureOut">
              <a:rPr lang="cs-CZ" smtClean="0"/>
              <a:t>26.5.2016</a:t>
            </a:fld>
            <a:endParaRPr lang="cs-CZ"/>
          </a:p>
        </p:txBody>
      </p:sp>
      <p:sp>
        <p:nvSpPr>
          <p:cNvPr id="4" name="Zástupný symbol pro zápatí 3"/>
          <p:cNvSpPr>
            <a:spLocks noGrp="1"/>
          </p:cNvSpPr>
          <p:nvPr>
            <p:ph type="ftr" sz="quarter" idx="2"/>
          </p:nvPr>
        </p:nvSpPr>
        <p:spPr>
          <a:xfrm>
            <a:off x="1" y="6456612"/>
            <a:ext cx="4302231" cy="341063"/>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5623698" y="6456612"/>
            <a:ext cx="4302231" cy="341063"/>
          </a:xfrm>
          <a:prstGeom prst="rect">
            <a:avLst/>
          </a:prstGeom>
        </p:spPr>
        <p:txBody>
          <a:bodyPr vert="horz" lIns="91440" tIns="45720" rIns="91440" bIns="45720" rtlCol="0" anchor="b"/>
          <a:lstStyle>
            <a:lvl1pPr algn="r">
              <a:defRPr sz="1200"/>
            </a:lvl1pPr>
          </a:lstStyle>
          <a:p>
            <a:fld id="{B9207792-F233-492B-9D38-88B3B9BE36BC}" type="slidenum">
              <a:rPr lang="cs-CZ" smtClean="0"/>
              <a:t>‹#›</a:t>
            </a:fld>
            <a:endParaRPr lang="cs-CZ"/>
          </a:p>
        </p:txBody>
      </p:sp>
    </p:spTree>
    <p:extLst>
      <p:ext uri="{BB962C8B-B14F-4D97-AF65-F5344CB8AC3E}">
        <p14:creationId xmlns:p14="http://schemas.microsoft.com/office/powerpoint/2010/main" val="96971904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a:p>
        </p:txBody>
      </p:sp>
      <p:sp>
        <p:nvSpPr>
          <p:cNvPr id="4" name="Zástupný symbol pro datum 3"/>
          <p:cNvSpPr>
            <a:spLocks noGrp="1"/>
          </p:cNvSpPr>
          <p:nvPr>
            <p:ph type="dt" sz="half" idx="10"/>
          </p:nvPr>
        </p:nvSpPr>
        <p:spPr/>
        <p:txBody>
          <a:bodyPr/>
          <a:lstStyle/>
          <a:p>
            <a:fld id="{DA0D84C9-1B4B-4700-82B8-FDD69FEC570D}" type="datetimeFigureOut">
              <a:rPr lang="cs-CZ" smtClean="0"/>
              <a:t>26.5.2016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D3B4E361-0D4F-497D-9593-FC5F5407C87A}" type="slidenum">
              <a:rPr lang="cs-CZ" smtClean="0"/>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DA0D84C9-1B4B-4700-82B8-FDD69FEC570D}" type="datetimeFigureOut">
              <a:rPr lang="cs-CZ" smtClean="0"/>
              <a:t>26.5.2016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D3B4E361-0D4F-497D-9593-FC5F5407C87A}" type="slidenum">
              <a:rPr lang="cs-CZ" smtClean="0"/>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DA0D84C9-1B4B-4700-82B8-FDD69FEC570D}" type="datetimeFigureOut">
              <a:rPr lang="cs-CZ" smtClean="0"/>
              <a:t>26.5.2016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D3B4E361-0D4F-497D-9593-FC5F5407C87A}" type="slidenum">
              <a:rPr lang="cs-CZ" smtClean="0"/>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DA0D84C9-1B4B-4700-82B8-FDD69FEC570D}" type="datetimeFigureOut">
              <a:rPr lang="cs-CZ" smtClean="0"/>
              <a:t>26.5.2016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D3B4E361-0D4F-497D-9593-FC5F5407C87A}" type="slidenum">
              <a:rPr lang="cs-CZ" smtClean="0"/>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p>
            <a:fld id="{DA0D84C9-1B4B-4700-82B8-FDD69FEC570D}" type="datetimeFigureOut">
              <a:rPr lang="cs-CZ" smtClean="0"/>
              <a:t>26.5.2016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D3B4E361-0D4F-497D-9593-FC5F5407C87A}" type="slidenum">
              <a:rPr lang="cs-CZ" smtClean="0"/>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DA0D84C9-1B4B-4700-82B8-FDD69FEC570D}" type="datetimeFigureOut">
              <a:rPr lang="cs-CZ" smtClean="0"/>
              <a:t>26.5.2016</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D3B4E361-0D4F-497D-9593-FC5F5407C87A}" type="slidenum">
              <a:rPr lang="cs-CZ" smtClean="0"/>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DA0D84C9-1B4B-4700-82B8-FDD69FEC570D}" type="datetimeFigureOut">
              <a:rPr lang="cs-CZ" smtClean="0"/>
              <a:t>26.5.2016</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D3B4E361-0D4F-497D-9593-FC5F5407C87A}" type="slidenum">
              <a:rPr lang="cs-CZ" smtClean="0"/>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2"/>
          <p:cNvSpPr>
            <a:spLocks noGrp="1"/>
          </p:cNvSpPr>
          <p:nvPr>
            <p:ph type="dt" sz="half" idx="10"/>
          </p:nvPr>
        </p:nvSpPr>
        <p:spPr/>
        <p:txBody>
          <a:bodyPr/>
          <a:lstStyle/>
          <a:p>
            <a:fld id="{DA0D84C9-1B4B-4700-82B8-FDD69FEC570D}" type="datetimeFigureOut">
              <a:rPr lang="cs-CZ" smtClean="0"/>
              <a:t>26.5.2016</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D3B4E361-0D4F-497D-9593-FC5F5407C87A}" type="slidenum">
              <a:rPr lang="cs-CZ" smtClean="0"/>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DA0D84C9-1B4B-4700-82B8-FDD69FEC570D}" type="datetimeFigureOut">
              <a:rPr lang="cs-CZ" smtClean="0"/>
              <a:t>26.5.2016</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D3B4E361-0D4F-497D-9593-FC5F5407C87A}" type="slidenum">
              <a:rPr lang="cs-CZ" smtClean="0"/>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DA0D84C9-1B4B-4700-82B8-FDD69FEC570D}" type="datetimeFigureOut">
              <a:rPr lang="cs-CZ" smtClean="0"/>
              <a:t>26.5.2016</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D3B4E361-0D4F-497D-9593-FC5F5407C87A}" type="slidenum">
              <a:rPr lang="cs-CZ" smtClean="0"/>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DA0D84C9-1B4B-4700-82B8-FDD69FEC570D}" type="datetimeFigureOut">
              <a:rPr lang="cs-CZ" smtClean="0"/>
              <a:t>26.5.2016</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D3B4E361-0D4F-497D-9593-FC5F5407C87A}" type="slidenum">
              <a:rPr lang="cs-CZ" smtClean="0"/>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A0D84C9-1B4B-4700-82B8-FDD69FEC570D}" type="datetimeFigureOut">
              <a:rPr lang="cs-CZ" smtClean="0"/>
              <a:t>26.5.2016</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B4E361-0D4F-497D-9593-FC5F5407C87A}" type="slidenum">
              <a:rPr lang="cs-CZ" smtClean="0"/>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346449"/>
            <a:ext cx="7772400" cy="794519"/>
          </a:xfrm>
        </p:spPr>
        <p:txBody>
          <a:bodyPr/>
          <a:lstStyle/>
          <a:p>
            <a:r>
              <a:rPr lang="cs-CZ" cap="all" dirty="0" smtClean="0">
                <a:solidFill>
                  <a:schemeClr val="tx2"/>
                </a:solidFill>
                <a:latin typeface="Arial" pitchFamily="34" charset="0"/>
                <a:cs typeface="Arial" pitchFamily="34" charset="0"/>
              </a:rPr>
              <a:t>Krajský akční plán</a:t>
            </a:r>
            <a:endParaRPr lang="cs-CZ" cap="all" dirty="0">
              <a:solidFill>
                <a:schemeClr val="tx2"/>
              </a:solidFill>
              <a:latin typeface="Arial" pitchFamily="34" charset="0"/>
              <a:cs typeface="Arial" pitchFamily="34" charset="0"/>
            </a:endParaRPr>
          </a:p>
        </p:txBody>
      </p:sp>
      <p:sp>
        <p:nvSpPr>
          <p:cNvPr id="4" name="Nadpis 1"/>
          <p:cNvSpPr txBox="1">
            <a:spLocks/>
          </p:cNvSpPr>
          <p:nvPr/>
        </p:nvSpPr>
        <p:spPr>
          <a:xfrm>
            <a:off x="683568" y="1988840"/>
            <a:ext cx="7772400" cy="504056"/>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cs-CZ" sz="1600" b="0" i="0" u="none" strike="noStrike" kern="1200" cap="all" spc="0" normalizeH="0" baseline="0" noProof="0" dirty="0" smtClean="0">
                <a:ln>
                  <a:noFill/>
                </a:ln>
                <a:solidFill>
                  <a:schemeClr val="tx2"/>
                </a:solidFill>
                <a:effectLst/>
                <a:uLnTx/>
                <a:uFillTx/>
                <a:latin typeface="Arial" pitchFamily="34" charset="0"/>
                <a:ea typeface="+mj-ea"/>
                <a:cs typeface="Arial" pitchFamily="34" charset="0"/>
              </a:rPr>
              <a:t>Projekt cz.02.3.68/0.0/0.0/15_002/0000001</a:t>
            </a:r>
          </a:p>
        </p:txBody>
      </p:sp>
      <p:sp>
        <p:nvSpPr>
          <p:cNvPr id="5" name="Nadpis 1"/>
          <p:cNvSpPr txBox="1">
            <a:spLocks/>
          </p:cNvSpPr>
          <p:nvPr/>
        </p:nvSpPr>
        <p:spPr>
          <a:xfrm>
            <a:off x="683568" y="2996952"/>
            <a:ext cx="7772400" cy="504056"/>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cs-CZ" sz="1600" b="0" i="0" u="none" strike="noStrike" kern="1200" cap="all" spc="0" normalizeH="0" baseline="0" noProof="0" dirty="0" smtClean="0">
                <a:ln>
                  <a:noFill/>
                </a:ln>
                <a:solidFill>
                  <a:schemeClr val="tx2"/>
                </a:solidFill>
                <a:effectLst/>
                <a:uLnTx/>
                <a:uFillTx/>
                <a:latin typeface="Arial" pitchFamily="34" charset="0"/>
                <a:ea typeface="+mj-ea"/>
                <a:cs typeface="Arial" pitchFamily="34" charset="0"/>
              </a:rPr>
              <a:t>Rozvoje vzdělávání v jihočeském kraji</a:t>
            </a:r>
          </a:p>
        </p:txBody>
      </p:sp>
      <p:pic>
        <p:nvPicPr>
          <p:cNvPr id="6" name="Obrázek 5" descr="logo JčK.jpg"/>
          <p:cNvPicPr>
            <a:picLocks noChangeAspect="1"/>
          </p:cNvPicPr>
          <p:nvPr/>
        </p:nvPicPr>
        <p:blipFill>
          <a:blip r:embed="rId2" cstate="print"/>
          <a:stretch>
            <a:fillRect/>
          </a:stretch>
        </p:blipFill>
        <p:spPr>
          <a:xfrm>
            <a:off x="3995936" y="5013176"/>
            <a:ext cx="1080120" cy="576064"/>
          </a:xfrm>
          <a:prstGeom prst="rect">
            <a:avLst/>
          </a:prstGeom>
        </p:spPr>
      </p:pic>
      <p:sp>
        <p:nvSpPr>
          <p:cNvPr id="7" name="Nadpis 1"/>
          <p:cNvSpPr txBox="1">
            <a:spLocks/>
          </p:cNvSpPr>
          <p:nvPr/>
        </p:nvSpPr>
        <p:spPr>
          <a:xfrm>
            <a:off x="683568" y="3789040"/>
            <a:ext cx="7772400" cy="504056"/>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cs-CZ" sz="1600" b="0" i="0" u="none" strike="noStrike" kern="1200" cap="all" spc="0" normalizeH="0" baseline="0" noProof="0" dirty="0" smtClean="0">
                <a:ln>
                  <a:noFill/>
                </a:ln>
                <a:solidFill>
                  <a:schemeClr val="tx2"/>
                </a:solidFill>
                <a:effectLst/>
                <a:uLnTx/>
                <a:uFillTx/>
                <a:latin typeface="Arial" pitchFamily="34" charset="0"/>
                <a:ea typeface="+mj-ea"/>
                <a:cs typeface="Arial" pitchFamily="34" charset="0"/>
              </a:rPr>
              <a:t>Pracovní skupina</a:t>
            </a:r>
          </a:p>
        </p:txBody>
      </p:sp>
      <p:sp>
        <p:nvSpPr>
          <p:cNvPr id="8" name="Nadpis 1"/>
          <p:cNvSpPr txBox="1">
            <a:spLocks/>
          </p:cNvSpPr>
          <p:nvPr/>
        </p:nvSpPr>
        <p:spPr>
          <a:xfrm>
            <a:off x="683568" y="4149080"/>
            <a:ext cx="7772400" cy="504056"/>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cs-CZ" sz="3200" b="0" i="0" u="none" strike="noStrike" kern="1200" cap="all" spc="0" normalizeH="0" baseline="0" noProof="0" dirty="0" smtClean="0">
                <a:ln>
                  <a:noFill/>
                </a:ln>
                <a:solidFill>
                  <a:schemeClr val="tx2"/>
                </a:solidFill>
                <a:effectLst/>
                <a:uLnTx/>
                <a:uFillTx/>
                <a:latin typeface="Arial" pitchFamily="34" charset="0"/>
                <a:ea typeface="+mj-ea"/>
                <a:cs typeface="Arial" pitchFamily="34" charset="0"/>
              </a:rPr>
              <a:t>Nepovinná témata</a:t>
            </a:r>
          </a:p>
        </p:txBody>
      </p:sp>
      <p:sp>
        <p:nvSpPr>
          <p:cNvPr id="9" name="Nadpis 1"/>
          <p:cNvSpPr txBox="1">
            <a:spLocks/>
          </p:cNvSpPr>
          <p:nvPr/>
        </p:nvSpPr>
        <p:spPr>
          <a:xfrm>
            <a:off x="683568" y="5517232"/>
            <a:ext cx="7772400" cy="504056"/>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cs-CZ" sz="1600" b="0" i="0" u="none" strike="noStrike" kern="1200" cap="all" spc="0" normalizeH="0" baseline="0" noProof="0" dirty="0" smtClean="0">
                <a:ln>
                  <a:noFill/>
                </a:ln>
                <a:solidFill>
                  <a:schemeClr val="tx2"/>
                </a:solidFill>
                <a:effectLst/>
                <a:uLnTx/>
                <a:uFillTx/>
                <a:latin typeface="Arial" pitchFamily="34" charset="0"/>
                <a:ea typeface="+mj-ea"/>
                <a:cs typeface="Arial" pitchFamily="34" charset="0"/>
              </a:rPr>
              <a:t>České </a:t>
            </a:r>
            <a:r>
              <a:rPr kumimoji="0" lang="cs-CZ" sz="1600" b="0" i="0" u="none" strike="noStrike" kern="1200" cap="all" spc="0" normalizeH="0" baseline="0" noProof="0" dirty="0" err="1" smtClean="0">
                <a:ln>
                  <a:noFill/>
                </a:ln>
                <a:solidFill>
                  <a:schemeClr val="tx2"/>
                </a:solidFill>
                <a:effectLst/>
                <a:uLnTx/>
                <a:uFillTx/>
                <a:latin typeface="Arial" pitchFamily="34" charset="0"/>
                <a:ea typeface="+mj-ea"/>
                <a:cs typeface="Arial" pitchFamily="34" charset="0"/>
              </a:rPr>
              <a:t>budějovice</a:t>
            </a:r>
            <a:r>
              <a:rPr kumimoji="0" lang="cs-CZ" sz="1600" b="0" i="0" u="none" strike="noStrike" kern="1200" cap="all" spc="0" normalizeH="0" baseline="0" noProof="0" dirty="0" smtClean="0">
                <a:ln>
                  <a:noFill/>
                </a:ln>
                <a:solidFill>
                  <a:schemeClr val="tx2"/>
                </a:solidFill>
                <a:effectLst/>
                <a:uLnTx/>
                <a:uFillTx/>
                <a:latin typeface="Arial" pitchFamily="34" charset="0"/>
                <a:ea typeface="+mj-ea"/>
                <a:cs typeface="Arial" pitchFamily="34" charset="0"/>
              </a:rPr>
              <a:t>, </a:t>
            </a:r>
            <a:r>
              <a:rPr kumimoji="0" lang="cs-CZ" sz="1600" b="0" i="0" u="none" strike="noStrike" kern="1200" cap="all" spc="0" normalizeH="0" baseline="0" noProof="0" dirty="0" smtClean="0">
                <a:ln>
                  <a:noFill/>
                </a:ln>
                <a:solidFill>
                  <a:schemeClr val="tx2"/>
                </a:solidFill>
                <a:effectLst/>
                <a:uLnTx/>
                <a:uFillTx/>
                <a:latin typeface="Arial" pitchFamily="34" charset="0"/>
                <a:ea typeface="+mj-ea"/>
                <a:cs typeface="Arial" pitchFamily="34" charset="0"/>
              </a:rPr>
              <a:t>27. </a:t>
            </a:r>
            <a:r>
              <a:rPr kumimoji="0" lang="cs-CZ" sz="1600" b="0" i="0" u="none" strike="noStrike" kern="1200" cap="all" spc="0" normalizeH="0" baseline="0" noProof="0" dirty="0" smtClean="0">
                <a:ln>
                  <a:noFill/>
                </a:ln>
                <a:solidFill>
                  <a:schemeClr val="tx2"/>
                </a:solidFill>
                <a:effectLst/>
                <a:uLnTx/>
                <a:uFillTx/>
                <a:latin typeface="Arial" pitchFamily="34" charset="0"/>
                <a:ea typeface="+mj-ea"/>
                <a:cs typeface="Arial" pitchFamily="34" charset="0"/>
              </a:rPr>
              <a:t>5. 2016</a:t>
            </a:r>
          </a:p>
        </p:txBody>
      </p:sp>
      <p:pic>
        <p:nvPicPr>
          <p:cNvPr id="1026" name="Picture 2" descr="logolink_MSMT_VVV_hor_barva_cz"/>
          <p:cNvPicPr>
            <a:picLocks noChangeAspect="1" noChangeArrowheads="1"/>
          </p:cNvPicPr>
          <p:nvPr/>
        </p:nvPicPr>
        <p:blipFill>
          <a:blip r:embed="rId3" cstate="print"/>
          <a:srcRect/>
          <a:stretch>
            <a:fillRect/>
          </a:stretch>
        </p:blipFill>
        <p:spPr bwMode="auto">
          <a:xfrm>
            <a:off x="2195736" y="476672"/>
            <a:ext cx="4611688" cy="1025525"/>
          </a:xfrm>
          <a:prstGeom prst="rect">
            <a:avLst/>
          </a:prstGeom>
          <a:noFill/>
          <a:ln w="9525">
            <a:noFill/>
            <a:miter lim="800000"/>
            <a:headEnd/>
            <a:tailEnd/>
          </a:ln>
        </p:spPr>
      </p:pic>
      <p:cxnSp>
        <p:nvCxnSpPr>
          <p:cNvPr id="11" name="Přímá spojovací čára 10"/>
          <p:cNvCxnSpPr/>
          <p:nvPr/>
        </p:nvCxnSpPr>
        <p:spPr>
          <a:xfrm>
            <a:off x="1043608" y="1484784"/>
            <a:ext cx="7128792"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p:pull/>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971600" y="2060848"/>
            <a:ext cx="7128792" cy="4104456"/>
          </a:xfrm>
        </p:spPr>
        <p:txBody>
          <a:bodyPr>
            <a:noAutofit/>
          </a:bodyPr>
          <a:lstStyle/>
          <a:p>
            <a:pPr algn="l"/>
            <a:r>
              <a:rPr lang="cs-CZ" sz="1600" dirty="0" smtClean="0">
                <a:solidFill>
                  <a:schemeClr val="tx2"/>
                </a:solidFill>
                <a:latin typeface="Arial" pitchFamily="34" charset="0"/>
                <a:cs typeface="Arial" pitchFamily="34" charset="0"/>
              </a:rPr>
              <a:t>Název</a:t>
            </a:r>
            <a:r>
              <a:rPr lang="cs-CZ" sz="1600" cap="all" dirty="0" smtClean="0">
                <a:solidFill>
                  <a:schemeClr val="tx2"/>
                </a:solidFill>
                <a:latin typeface="Arial" pitchFamily="34" charset="0"/>
                <a:cs typeface="Arial" pitchFamily="34" charset="0"/>
              </a:rPr>
              <a:t>: 	</a:t>
            </a:r>
            <a:r>
              <a:rPr lang="cs-CZ" sz="1600" dirty="0" smtClean="0">
                <a:solidFill>
                  <a:schemeClr val="tx2"/>
                </a:solidFill>
                <a:latin typeface="Arial" pitchFamily="34" charset="0"/>
                <a:cs typeface="Arial" pitchFamily="34" charset="0"/>
              </a:rPr>
              <a:t>Badatelské vzdělávání  / Badatelské vyučování</a:t>
            </a:r>
            <a:br>
              <a:rPr lang="cs-CZ" sz="1600" dirty="0" smtClean="0">
                <a:solidFill>
                  <a:schemeClr val="tx2"/>
                </a:solidFill>
                <a:latin typeface="Arial" pitchFamily="34" charset="0"/>
                <a:cs typeface="Arial" pitchFamily="34" charset="0"/>
              </a:rPr>
            </a:br>
            <a:r>
              <a:rPr lang="cs-CZ" sz="500" dirty="0" smtClean="0">
                <a:solidFill>
                  <a:schemeClr val="tx2"/>
                </a:solidFill>
                <a:latin typeface="Arial" pitchFamily="34" charset="0"/>
                <a:cs typeface="Arial" pitchFamily="34" charset="0"/>
              </a:rPr>
              <a:t/>
            </a:r>
            <a:br>
              <a:rPr lang="cs-CZ" sz="500" dirty="0" smtClean="0">
                <a:solidFill>
                  <a:schemeClr val="tx2"/>
                </a:solidFill>
                <a:latin typeface="Arial" pitchFamily="34" charset="0"/>
                <a:cs typeface="Arial" pitchFamily="34" charset="0"/>
              </a:rPr>
            </a:br>
            <a:r>
              <a:rPr lang="cs-CZ" sz="1600" dirty="0" smtClean="0">
                <a:solidFill>
                  <a:schemeClr val="tx2"/>
                </a:solidFill>
                <a:latin typeface="Arial" pitchFamily="34" charset="0"/>
                <a:cs typeface="Arial" pitchFamily="34" charset="0"/>
              </a:rPr>
              <a:t>Cíle:	Podpora zlepšení vazeb škola – trh práce se zaměřením na 	všechny oblasti vzdělávání, zlepšení motivace žáků a zvýšení 	podílu praktických činností při výuce (dílny, laboratoře, workshopy, 	semináře)</a:t>
            </a:r>
            <a:r>
              <a:rPr lang="cs-CZ" sz="1600" dirty="0">
                <a:solidFill>
                  <a:schemeClr val="tx2"/>
                </a:solidFill>
                <a:latin typeface="Arial" pitchFamily="34" charset="0"/>
                <a:cs typeface="Arial" pitchFamily="34" charset="0"/>
              </a:rPr>
              <a:t/>
            </a:r>
            <a:br>
              <a:rPr lang="cs-CZ" sz="1600" dirty="0">
                <a:solidFill>
                  <a:schemeClr val="tx2"/>
                </a:solidFill>
                <a:latin typeface="Arial" pitchFamily="34" charset="0"/>
                <a:cs typeface="Arial" pitchFamily="34" charset="0"/>
              </a:rPr>
            </a:br>
            <a:r>
              <a:rPr lang="cs-CZ" sz="500" dirty="0" smtClean="0">
                <a:solidFill>
                  <a:schemeClr val="tx2"/>
                </a:solidFill>
                <a:latin typeface="Arial" pitchFamily="34" charset="0"/>
                <a:cs typeface="Arial" pitchFamily="34" charset="0"/>
              </a:rPr>
              <a:t/>
            </a:r>
            <a:br>
              <a:rPr lang="cs-CZ" sz="500" dirty="0" smtClean="0">
                <a:solidFill>
                  <a:schemeClr val="tx2"/>
                </a:solidFill>
                <a:latin typeface="Arial" pitchFamily="34" charset="0"/>
                <a:cs typeface="Arial" pitchFamily="34" charset="0"/>
              </a:rPr>
            </a:br>
            <a:r>
              <a:rPr lang="cs-CZ" sz="1600" dirty="0" smtClean="0">
                <a:solidFill>
                  <a:schemeClr val="tx2"/>
                </a:solidFill>
                <a:latin typeface="Arial" pitchFamily="34" charset="0"/>
                <a:cs typeface="Arial" pitchFamily="34" charset="0"/>
              </a:rPr>
              <a:t>Cílová skupina:	pedagogové</a:t>
            </a:r>
            <a:r>
              <a:rPr lang="cs-CZ" sz="1600" dirty="0">
                <a:solidFill>
                  <a:schemeClr val="tx2"/>
                </a:solidFill>
                <a:latin typeface="Arial" pitchFamily="34" charset="0"/>
                <a:cs typeface="Arial" pitchFamily="34" charset="0"/>
              </a:rPr>
              <a:t>, </a:t>
            </a:r>
            <a:r>
              <a:rPr lang="cs-CZ" sz="1600" dirty="0" smtClean="0">
                <a:solidFill>
                  <a:schemeClr val="tx2"/>
                </a:solidFill>
                <a:latin typeface="Arial" pitchFamily="34" charset="0"/>
                <a:cs typeface="Arial" pitchFamily="34" charset="0"/>
              </a:rPr>
              <a:t>žáci, zaměstnavatelé (zaměstnanci  			zapojených firem)</a:t>
            </a:r>
            <a:br>
              <a:rPr lang="cs-CZ" sz="1600" dirty="0" smtClean="0">
                <a:solidFill>
                  <a:schemeClr val="tx2"/>
                </a:solidFill>
                <a:latin typeface="Arial" pitchFamily="34" charset="0"/>
                <a:cs typeface="Arial" pitchFamily="34" charset="0"/>
              </a:rPr>
            </a:br>
            <a:r>
              <a:rPr lang="cs-CZ" sz="500" dirty="0" smtClean="0">
                <a:solidFill>
                  <a:schemeClr val="tx2"/>
                </a:solidFill>
                <a:latin typeface="Arial" pitchFamily="34" charset="0"/>
                <a:cs typeface="Arial" pitchFamily="34" charset="0"/>
              </a:rPr>
              <a:t/>
            </a:r>
            <a:br>
              <a:rPr lang="cs-CZ" sz="500" dirty="0" smtClean="0">
                <a:solidFill>
                  <a:schemeClr val="tx2"/>
                </a:solidFill>
                <a:latin typeface="Arial" pitchFamily="34" charset="0"/>
                <a:cs typeface="Arial" pitchFamily="34" charset="0"/>
              </a:rPr>
            </a:br>
            <a:r>
              <a:rPr lang="cs-CZ" sz="1600" dirty="0" smtClean="0">
                <a:solidFill>
                  <a:schemeClr val="tx2"/>
                </a:solidFill>
                <a:latin typeface="Arial" pitchFamily="34" charset="0"/>
                <a:cs typeface="Arial" pitchFamily="34" charset="0"/>
              </a:rPr>
              <a:t>Výstupy:	KA1 – kroužky, tematické kempy, projekty, soutěže</a:t>
            </a:r>
            <a:br>
              <a:rPr lang="cs-CZ" sz="1600" dirty="0" smtClean="0">
                <a:solidFill>
                  <a:schemeClr val="tx2"/>
                </a:solidFill>
                <a:latin typeface="Arial" pitchFamily="34" charset="0"/>
                <a:cs typeface="Arial" pitchFamily="34" charset="0"/>
              </a:rPr>
            </a:br>
            <a:r>
              <a:rPr lang="cs-CZ" sz="1600" dirty="0" smtClean="0">
                <a:solidFill>
                  <a:schemeClr val="tx2"/>
                </a:solidFill>
                <a:latin typeface="Arial" pitchFamily="34" charset="0"/>
                <a:cs typeface="Arial" pitchFamily="34" charset="0"/>
              </a:rPr>
              <a:t>	KA2 – doplňkové aktivity ve spolupráci s VŠ a zahraničím</a:t>
            </a:r>
            <a:br>
              <a:rPr lang="cs-CZ" sz="1600" dirty="0" smtClean="0">
                <a:solidFill>
                  <a:schemeClr val="tx2"/>
                </a:solidFill>
                <a:latin typeface="Arial" pitchFamily="34" charset="0"/>
                <a:cs typeface="Arial" pitchFamily="34" charset="0"/>
              </a:rPr>
            </a:br>
            <a:r>
              <a:rPr lang="cs-CZ" sz="1600" dirty="0" smtClean="0">
                <a:solidFill>
                  <a:schemeClr val="tx2"/>
                </a:solidFill>
                <a:latin typeface="Arial" pitchFamily="34" charset="0"/>
                <a:cs typeface="Arial" pitchFamily="34" charset="0"/>
              </a:rPr>
              <a:t>	KA3 – doplňkové aktivity na meziresortní bázi</a:t>
            </a:r>
            <a:br>
              <a:rPr lang="cs-CZ" sz="1600" dirty="0" smtClean="0">
                <a:solidFill>
                  <a:schemeClr val="tx2"/>
                </a:solidFill>
                <a:latin typeface="Arial" pitchFamily="34" charset="0"/>
                <a:cs typeface="Arial" pitchFamily="34" charset="0"/>
              </a:rPr>
            </a:br>
            <a:r>
              <a:rPr lang="cs-CZ" sz="1600" dirty="0">
                <a:solidFill>
                  <a:schemeClr val="tx2"/>
                </a:solidFill>
                <a:latin typeface="Arial" pitchFamily="34" charset="0"/>
                <a:cs typeface="Arial" pitchFamily="34" charset="0"/>
              </a:rPr>
              <a:t>	</a:t>
            </a:r>
            <a:r>
              <a:rPr lang="cs-CZ" sz="1600" dirty="0" smtClean="0">
                <a:solidFill>
                  <a:schemeClr val="tx2"/>
                </a:solidFill>
                <a:latin typeface="Arial" pitchFamily="34" charset="0"/>
                <a:cs typeface="Arial" pitchFamily="34" charset="0"/>
              </a:rPr>
              <a:t>KA4 – metodická setkávání těch, co badatelskou výuku zajistí	KA5 – sdílení dobré praxe realizátorů (např. webové stránky)</a:t>
            </a:r>
            <a:br>
              <a:rPr lang="cs-CZ" sz="1600" dirty="0" smtClean="0">
                <a:solidFill>
                  <a:schemeClr val="tx2"/>
                </a:solidFill>
                <a:latin typeface="Arial" pitchFamily="34" charset="0"/>
                <a:cs typeface="Arial" pitchFamily="34" charset="0"/>
              </a:rPr>
            </a:br>
            <a:r>
              <a:rPr lang="cs-CZ" sz="500" dirty="0">
                <a:solidFill>
                  <a:schemeClr val="tx2"/>
                </a:solidFill>
                <a:latin typeface="Arial" pitchFamily="34" charset="0"/>
                <a:cs typeface="Arial" pitchFamily="34" charset="0"/>
              </a:rPr>
              <a:t/>
            </a:r>
            <a:br>
              <a:rPr lang="cs-CZ" sz="500" dirty="0">
                <a:solidFill>
                  <a:schemeClr val="tx2"/>
                </a:solidFill>
                <a:latin typeface="Arial" pitchFamily="34" charset="0"/>
                <a:cs typeface="Arial" pitchFamily="34" charset="0"/>
              </a:rPr>
            </a:br>
            <a:r>
              <a:rPr lang="cs-CZ" sz="1600" dirty="0" smtClean="0">
                <a:solidFill>
                  <a:schemeClr val="tx2"/>
                </a:solidFill>
                <a:latin typeface="Arial" pitchFamily="34" charset="0"/>
                <a:cs typeface="Arial" pitchFamily="34" charset="0"/>
              </a:rPr>
              <a:t>Trvání projektu:	3 roky</a:t>
            </a:r>
            <a:br>
              <a:rPr lang="cs-CZ" sz="1600" dirty="0" smtClean="0">
                <a:solidFill>
                  <a:schemeClr val="tx2"/>
                </a:solidFill>
                <a:latin typeface="Arial" pitchFamily="34" charset="0"/>
                <a:cs typeface="Arial" pitchFamily="34" charset="0"/>
              </a:rPr>
            </a:br>
            <a:r>
              <a:rPr lang="cs-CZ" sz="500" dirty="0">
                <a:solidFill>
                  <a:schemeClr val="tx2"/>
                </a:solidFill>
                <a:latin typeface="Arial" pitchFamily="34" charset="0"/>
                <a:cs typeface="Arial" pitchFamily="34" charset="0"/>
              </a:rPr>
              <a:t/>
            </a:r>
            <a:br>
              <a:rPr lang="cs-CZ" sz="500" dirty="0">
                <a:solidFill>
                  <a:schemeClr val="tx2"/>
                </a:solidFill>
                <a:latin typeface="Arial" pitchFamily="34" charset="0"/>
                <a:cs typeface="Arial" pitchFamily="34" charset="0"/>
              </a:rPr>
            </a:br>
            <a:r>
              <a:rPr lang="cs-CZ" sz="1600" dirty="0" smtClean="0">
                <a:solidFill>
                  <a:schemeClr val="tx2"/>
                </a:solidFill>
                <a:latin typeface="Arial" pitchFamily="34" charset="0"/>
                <a:cs typeface="Arial" pitchFamily="34" charset="0"/>
              </a:rPr>
              <a:t>Celkové náklady:	zatím neudáno</a:t>
            </a:r>
            <a:endParaRPr lang="cs-CZ" sz="1600" cap="all" dirty="0">
              <a:solidFill>
                <a:schemeClr val="tx2"/>
              </a:solidFill>
              <a:latin typeface="Arial" pitchFamily="34" charset="0"/>
              <a:cs typeface="Arial" pitchFamily="34" charset="0"/>
            </a:endParaRPr>
          </a:p>
        </p:txBody>
      </p:sp>
      <p:sp>
        <p:nvSpPr>
          <p:cNvPr id="5" name="Nadpis 1"/>
          <p:cNvSpPr txBox="1">
            <a:spLocks/>
          </p:cNvSpPr>
          <p:nvPr/>
        </p:nvSpPr>
        <p:spPr>
          <a:xfrm>
            <a:off x="971600" y="1412776"/>
            <a:ext cx="7772400" cy="504056"/>
          </a:xfrm>
          <a:prstGeom prst="rect">
            <a:avLst/>
          </a:prstGeom>
        </p:spPr>
        <p:txBody>
          <a:bodyPr vert="horz" lIns="91440" tIns="45720" rIns="91440" bIns="45720" rtlCol="0" anchor="ctr">
            <a:no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cs-CZ" sz="3200" i="0" u="none" strike="noStrike" kern="1200" cap="all" spc="0" normalizeH="0" baseline="0" noProof="0" dirty="0" smtClean="0">
                <a:ln>
                  <a:noFill/>
                </a:ln>
                <a:solidFill>
                  <a:schemeClr val="tx2"/>
                </a:solidFill>
                <a:effectLst/>
                <a:uLnTx/>
                <a:uFillTx/>
                <a:latin typeface="Arial" pitchFamily="34" charset="0"/>
                <a:ea typeface="+mj-ea"/>
                <a:cs typeface="Arial" pitchFamily="34" charset="0"/>
              </a:rPr>
              <a:t>Projekt 3 – </a:t>
            </a:r>
            <a:r>
              <a:rPr kumimoji="0" lang="cs-CZ" sz="2800" i="0" u="none" strike="noStrike" kern="1200" cap="all" spc="0" normalizeH="0" baseline="0" noProof="0" dirty="0" smtClean="0">
                <a:ln>
                  <a:noFill/>
                </a:ln>
                <a:solidFill>
                  <a:schemeClr val="tx2"/>
                </a:solidFill>
                <a:effectLst/>
                <a:uLnTx/>
                <a:uFillTx/>
                <a:latin typeface="Arial" pitchFamily="34" charset="0"/>
                <a:ea typeface="+mj-ea"/>
                <a:cs typeface="Arial" pitchFamily="34" charset="0"/>
              </a:rPr>
              <a:t>badatelské vyučování</a:t>
            </a:r>
          </a:p>
        </p:txBody>
      </p:sp>
      <p:sp>
        <p:nvSpPr>
          <p:cNvPr id="7" name="Nadpis 1"/>
          <p:cNvSpPr txBox="1">
            <a:spLocks/>
          </p:cNvSpPr>
          <p:nvPr/>
        </p:nvSpPr>
        <p:spPr>
          <a:xfrm>
            <a:off x="539552" y="548680"/>
            <a:ext cx="2952328" cy="504056"/>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cs-CZ" sz="1200" b="0" i="0" u="none" strike="noStrike" kern="1200" cap="all" spc="0" normalizeH="0" baseline="0" noProof="0" dirty="0" smtClean="0">
                <a:ln>
                  <a:noFill/>
                </a:ln>
                <a:solidFill>
                  <a:schemeClr val="tx2"/>
                </a:solidFill>
                <a:effectLst/>
                <a:uLnTx/>
                <a:uFillTx/>
                <a:latin typeface="Arial" pitchFamily="34" charset="0"/>
                <a:ea typeface="+mj-ea"/>
                <a:cs typeface="Arial" pitchFamily="34" charset="0"/>
              </a:rPr>
              <a:t>KAP nepovinná témata</a:t>
            </a:r>
          </a:p>
        </p:txBody>
      </p:sp>
      <p:pic>
        <p:nvPicPr>
          <p:cNvPr id="1026" name="Picture 2" descr="logolink_MSMT_VVV_hor_barva_cz"/>
          <p:cNvPicPr>
            <a:picLocks noChangeAspect="1" noChangeArrowheads="1"/>
          </p:cNvPicPr>
          <p:nvPr/>
        </p:nvPicPr>
        <p:blipFill>
          <a:blip r:embed="rId2" cstate="print"/>
          <a:srcRect/>
          <a:stretch>
            <a:fillRect/>
          </a:stretch>
        </p:blipFill>
        <p:spPr bwMode="auto">
          <a:xfrm>
            <a:off x="5868144" y="476672"/>
            <a:ext cx="2448272" cy="544435"/>
          </a:xfrm>
          <a:prstGeom prst="rect">
            <a:avLst/>
          </a:prstGeom>
          <a:noFill/>
          <a:ln w="9525">
            <a:noFill/>
            <a:miter lim="800000"/>
            <a:headEnd/>
            <a:tailEnd/>
          </a:ln>
        </p:spPr>
      </p:pic>
      <p:cxnSp>
        <p:nvCxnSpPr>
          <p:cNvPr id="11" name="Přímá spojovací čára 10"/>
          <p:cNvCxnSpPr/>
          <p:nvPr/>
        </p:nvCxnSpPr>
        <p:spPr>
          <a:xfrm>
            <a:off x="1043608" y="980728"/>
            <a:ext cx="7128792"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p:pull/>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971600" y="2060848"/>
            <a:ext cx="7128792" cy="4104456"/>
          </a:xfrm>
        </p:spPr>
        <p:txBody>
          <a:bodyPr>
            <a:noAutofit/>
          </a:bodyPr>
          <a:lstStyle/>
          <a:p>
            <a:pPr algn="l"/>
            <a:r>
              <a:rPr lang="cs-CZ" sz="1600" dirty="0" smtClean="0">
                <a:solidFill>
                  <a:schemeClr val="tx2"/>
                </a:solidFill>
                <a:latin typeface="Arial" pitchFamily="34" charset="0"/>
                <a:cs typeface="Arial" pitchFamily="34" charset="0"/>
              </a:rPr>
              <a:t>Název</a:t>
            </a:r>
            <a:r>
              <a:rPr lang="cs-CZ" sz="1600" cap="all" dirty="0" smtClean="0">
                <a:solidFill>
                  <a:schemeClr val="tx2"/>
                </a:solidFill>
                <a:latin typeface="Arial" pitchFamily="34" charset="0"/>
                <a:cs typeface="Arial" pitchFamily="34" charset="0"/>
              </a:rPr>
              <a:t>: 	</a:t>
            </a:r>
            <a:r>
              <a:rPr lang="cs-CZ" sz="1600" dirty="0">
                <a:solidFill>
                  <a:schemeClr val="tx2"/>
                </a:solidFill>
                <a:latin typeface="Arial" pitchFamily="34" charset="0"/>
                <a:cs typeface="Arial" pitchFamily="34" charset="0"/>
              </a:rPr>
              <a:t>Školní harmonický kolektiv – cesta k otevřenému a inspirujícímu </a:t>
            </a:r>
            <a:r>
              <a:rPr lang="cs-CZ" sz="1600" dirty="0" smtClean="0">
                <a:solidFill>
                  <a:schemeClr val="tx2"/>
                </a:solidFill>
                <a:latin typeface="Arial" pitchFamily="34" charset="0"/>
                <a:cs typeface="Arial" pitchFamily="34" charset="0"/>
              </a:rPr>
              <a:t>	prostředí</a:t>
            </a:r>
            <a:br>
              <a:rPr lang="cs-CZ" sz="1600" dirty="0" smtClean="0">
                <a:solidFill>
                  <a:schemeClr val="tx2"/>
                </a:solidFill>
                <a:latin typeface="Arial" pitchFamily="34" charset="0"/>
                <a:cs typeface="Arial" pitchFamily="34" charset="0"/>
              </a:rPr>
            </a:br>
            <a:r>
              <a:rPr lang="cs-CZ" sz="1600" dirty="0" smtClean="0">
                <a:solidFill>
                  <a:schemeClr val="tx2"/>
                </a:solidFill>
                <a:latin typeface="Arial" pitchFamily="34" charset="0"/>
                <a:cs typeface="Arial" pitchFamily="34" charset="0"/>
              </a:rPr>
              <a:t/>
            </a:r>
            <a:br>
              <a:rPr lang="cs-CZ" sz="1600" dirty="0" smtClean="0">
                <a:solidFill>
                  <a:schemeClr val="tx2"/>
                </a:solidFill>
                <a:latin typeface="Arial" pitchFamily="34" charset="0"/>
                <a:cs typeface="Arial" pitchFamily="34" charset="0"/>
              </a:rPr>
            </a:br>
            <a:r>
              <a:rPr lang="cs-CZ" sz="1600" dirty="0" smtClean="0">
                <a:solidFill>
                  <a:schemeClr val="tx2"/>
                </a:solidFill>
                <a:latin typeface="Arial" pitchFamily="34" charset="0"/>
                <a:cs typeface="Arial" pitchFamily="34" charset="0"/>
              </a:rPr>
              <a:t>Cíle:	</a:t>
            </a:r>
            <a:r>
              <a:rPr lang="cs-CZ" sz="1600" dirty="0">
                <a:solidFill>
                  <a:schemeClr val="tx2"/>
                </a:solidFill>
                <a:latin typeface="Arial" pitchFamily="34" charset="0"/>
                <a:cs typeface="Arial" pitchFamily="34" charset="0"/>
              </a:rPr>
              <a:t>Rozvoj komunikace a spolupráce mezi zaměstnanci i ostatními </a:t>
            </a:r>
            <a:r>
              <a:rPr lang="cs-CZ" sz="1600" dirty="0" smtClean="0">
                <a:solidFill>
                  <a:schemeClr val="tx2"/>
                </a:solidFill>
                <a:latin typeface="Arial" pitchFamily="34" charset="0"/>
                <a:cs typeface="Arial" pitchFamily="34" charset="0"/>
              </a:rPr>
              <a:t>	účastníky </a:t>
            </a:r>
            <a:r>
              <a:rPr lang="cs-CZ" sz="1600" dirty="0">
                <a:solidFill>
                  <a:schemeClr val="tx2"/>
                </a:solidFill>
                <a:latin typeface="Arial" pitchFamily="34" charset="0"/>
                <a:cs typeface="Arial" pitchFamily="34" charset="0"/>
              </a:rPr>
              <a:t>výchovně vzdělávacího </a:t>
            </a:r>
            <a:r>
              <a:rPr lang="cs-CZ" sz="1600" dirty="0" smtClean="0">
                <a:solidFill>
                  <a:schemeClr val="tx2"/>
                </a:solidFill>
                <a:latin typeface="Arial" pitchFamily="34" charset="0"/>
                <a:cs typeface="Arial" pitchFamily="34" charset="0"/>
              </a:rPr>
              <a:t>procesu</a:t>
            </a:r>
            <a:r>
              <a:rPr lang="cs-CZ" sz="1600" dirty="0">
                <a:solidFill>
                  <a:schemeClr val="tx2"/>
                </a:solidFill>
                <a:latin typeface="Arial" pitchFamily="34" charset="0"/>
                <a:cs typeface="Arial" pitchFamily="34" charset="0"/>
              </a:rPr>
              <a:t/>
            </a:r>
            <a:br>
              <a:rPr lang="cs-CZ" sz="1600" dirty="0">
                <a:solidFill>
                  <a:schemeClr val="tx2"/>
                </a:solidFill>
                <a:latin typeface="Arial" pitchFamily="34" charset="0"/>
                <a:cs typeface="Arial" pitchFamily="34" charset="0"/>
              </a:rPr>
            </a:br>
            <a:r>
              <a:rPr lang="cs-CZ" sz="1600" dirty="0" smtClean="0">
                <a:solidFill>
                  <a:schemeClr val="tx2"/>
                </a:solidFill>
                <a:latin typeface="Arial" pitchFamily="34" charset="0"/>
                <a:cs typeface="Arial" pitchFamily="34" charset="0"/>
              </a:rPr>
              <a:t/>
            </a:r>
            <a:br>
              <a:rPr lang="cs-CZ" sz="1600" dirty="0" smtClean="0">
                <a:solidFill>
                  <a:schemeClr val="tx2"/>
                </a:solidFill>
                <a:latin typeface="Arial" pitchFamily="34" charset="0"/>
                <a:cs typeface="Arial" pitchFamily="34" charset="0"/>
              </a:rPr>
            </a:br>
            <a:r>
              <a:rPr lang="cs-CZ" sz="1600" dirty="0" smtClean="0">
                <a:solidFill>
                  <a:schemeClr val="tx2"/>
                </a:solidFill>
                <a:latin typeface="Arial" pitchFamily="34" charset="0"/>
                <a:cs typeface="Arial" pitchFamily="34" charset="0"/>
              </a:rPr>
              <a:t>Realizace:	Program </a:t>
            </a:r>
            <a:r>
              <a:rPr lang="cs-CZ" sz="1600" dirty="0">
                <a:solidFill>
                  <a:schemeClr val="tx2"/>
                </a:solidFill>
                <a:latin typeface="Arial" pitchFamily="34" charset="0"/>
                <a:cs typeface="Arial" pitchFamily="34" charset="0"/>
              </a:rPr>
              <a:t>bude realizován právnickou osobou nebo </a:t>
            </a:r>
            <a:r>
              <a:rPr lang="cs-CZ" sz="1600" dirty="0" smtClean="0">
                <a:solidFill>
                  <a:schemeClr val="tx2"/>
                </a:solidFill>
                <a:latin typeface="Arial" pitchFamily="34" charset="0"/>
                <a:cs typeface="Arial" pitchFamily="34" charset="0"/>
              </a:rPr>
              <a:t>		školou </a:t>
            </a:r>
            <a:r>
              <a:rPr lang="cs-CZ" sz="1600" dirty="0">
                <a:solidFill>
                  <a:schemeClr val="tx2"/>
                </a:solidFill>
                <a:latin typeface="Arial" pitchFamily="34" charset="0"/>
                <a:cs typeface="Arial" pitchFamily="34" charset="0"/>
              </a:rPr>
              <a:t>zapsanou ve školském rejstříku v rozsahu </a:t>
            </a:r>
            <a:r>
              <a:rPr lang="cs-CZ" sz="1600" dirty="0" smtClean="0">
                <a:solidFill>
                  <a:schemeClr val="tx2"/>
                </a:solidFill>
                <a:latin typeface="Arial" pitchFamily="34" charset="0"/>
                <a:cs typeface="Arial" pitchFamily="34" charset="0"/>
              </a:rPr>
              <a:t>			nejméně </a:t>
            </a:r>
            <a:r>
              <a:rPr lang="cs-CZ" sz="1600" dirty="0">
                <a:solidFill>
                  <a:schemeClr val="tx2"/>
                </a:solidFill>
                <a:latin typeface="Arial" pitchFamily="34" charset="0"/>
                <a:cs typeface="Arial" pitchFamily="34" charset="0"/>
              </a:rPr>
              <a:t>44 vyučovacích </a:t>
            </a:r>
            <a:r>
              <a:rPr lang="cs-CZ" sz="1600" dirty="0" smtClean="0">
                <a:solidFill>
                  <a:schemeClr val="tx2"/>
                </a:solidFill>
                <a:latin typeface="Arial" pitchFamily="34" charset="0"/>
                <a:cs typeface="Arial" pitchFamily="34" charset="0"/>
              </a:rPr>
              <a:t>hodin</a:t>
            </a:r>
            <a:r>
              <a:rPr lang="cs-CZ" sz="1600" dirty="0">
                <a:latin typeface="Arial" pitchFamily="34" charset="0"/>
                <a:cs typeface="Arial" pitchFamily="34" charset="0"/>
              </a:rPr>
              <a:t/>
            </a:r>
            <a:br>
              <a:rPr lang="cs-CZ" sz="1600" dirty="0">
                <a:latin typeface="Arial" pitchFamily="34" charset="0"/>
                <a:cs typeface="Arial" pitchFamily="34" charset="0"/>
              </a:rPr>
            </a:br>
            <a:r>
              <a:rPr lang="cs-CZ" sz="1600" dirty="0" smtClean="0">
                <a:latin typeface="Arial" pitchFamily="34" charset="0"/>
                <a:cs typeface="Arial" pitchFamily="34" charset="0"/>
              </a:rPr>
              <a:t>	  </a:t>
            </a:r>
            <a:r>
              <a:rPr lang="cs-CZ" sz="1600" dirty="0">
                <a:latin typeface="Arial" pitchFamily="34" charset="0"/>
                <a:cs typeface="Arial" pitchFamily="34" charset="0"/>
              </a:rPr>
              <a:t/>
            </a:r>
            <a:br>
              <a:rPr lang="cs-CZ" sz="1600" dirty="0">
                <a:latin typeface="Arial" pitchFamily="34" charset="0"/>
                <a:cs typeface="Arial" pitchFamily="34" charset="0"/>
              </a:rPr>
            </a:br>
            <a:r>
              <a:rPr lang="cs-CZ" sz="800" dirty="0" smtClean="0">
                <a:solidFill>
                  <a:schemeClr val="tx2"/>
                </a:solidFill>
                <a:latin typeface="Arial" pitchFamily="34" charset="0"/>
                <a:cs typeface="Arial" pitchFamily="34" charset="0"/>
              </a:rPr>
              <a:t/>
            </a:r>
            <a:br>
              <a:rPr lang="cs-CZ" sz="800" dirty="0" smtClean="0">
                <a:solidFill>
                  <a:schemeClr val="tx2"/>
                </a:solidFill>
                <a:latin typeface="Arial" pitchFamily="34" charset="0"/>
                <a:cs typeface="Arial" pitchFamily="34" charset="0"/>
              </a:rPr>
            </a:br>
            <a:r>
              <a:rPr lang="cs-CZ" sz="1600" dirty="0" smtClean="0">
                <a:solidFill>
                  <a:schemeClr val="tx2"/>
                </a:solidFill>
                <a:latin typeface="Arial" pitchFamily="34" charset="0"/>
                <a:cs typeface="Arial" pitchFamily="34" charset="0"/>
              </a:rPr>
              <a:t>Cílová skupina:	</a:t>
            </a:r>
            <a:r>
              <a:rPr lang="cs-CZ" sz="1600" dirty="0">
                <a:solidFill>
                  <a:schemeClr val="tx2"/>
                </a:solidFill>
                <a:latin typeface="Arial" pitchFamily="34" charset="0"/>
                <a:cs typeface="Arial" pitchFamily="34" charset="0"/>
              </a:rPr>
              <a:t>Zaměstnanci středních škol a DDM</a:t>
            </a:r>
            <a:r>
              <a:rPr lang="cs-CZ" sz="800" dirty="0" smtClean="0">
                <a:solidFill>
                  <a:schemeClr val="tx2"/>
                </a:solidFill>
                <a:latin typeface="Arial" pitchFamily="34" charset="0"/>
                <a:cs typeface="Arial" pitchFamily="34" charset="0"/>
              </a:rPr>
              <a:t/>
            </a:r>
            <a:br>
              <a:rPr lang="cs-CZ" sz="800" dirty="0" smtClean="0">
                <a:solidFill>
                  <a:schemeClr val="tx2"/>
                </a:solidFill>
                <a:latin typeface="Arial" pitchFamily="34" charset="0"/>
                <a:cs typeface="Arial" pitchFamily="34" charset="0"/>
              </a:rPr>
            </a:br>
            <a:endParaRPr lang="cs-CZ" sz="1600" cap="all" dirty="0">
              <a:solidFill>
                <a:schemeClr val="tx2"/>
              </a:solidFill>
              <a:latin typeface="Arial" pitchFamily="34" charset="0"/>
              <a:cs typeface="Arial" pitchFamily="34" charset="0"/>
            </a:endParaRPr>
          </a:p>
        </p:txBody>
      </p:sp>
      <p:sp>
        <p:nvSpPr>
          <p:cNvPr id="5" name="Nadpis 1"/>
          <p:cNvSpPr txBox="1">
            <a:spLocks/>
          </p:cNvSpPr>
          <p:nvPr/>
        </p:nvSpPr>
        <p:spPr>
          <a:xfrm>
            <a:off x="971600" y="1412776"/>
            <a:ext cx="7772400" cy="504056"/>
          </a:xfrm>
          <a:prstGeom prst="rect">
            <a:avLst/>
          </a:prstGeom>
        </p:spPr>
        <p:txBody>
          <a:bodyPr vert="horz" lIns="91440" tIns="45720" rIns="91440" bIns="45720" rtlCol="0" anchor="ctr">
            <a:no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cs-CZ" sz="3200" i="0" u="none" strike="noStrike" kern="1200" cap="all" spc="0" normalizeH="0" baseline="0" noProof="0" dirty="0" smtClean="0">
                <a:ln>
                  <a:noFill/>
                </a:ln>
                <a:solidFill>
                  <a:schemeClr val="tx2"/>
                </a:solidFill>
                <a:effectLst/>
                <a:uLnTx/>
                <a:uFillTx/>
                <a:latin typeface="Arial" pitchFamily="34" charset="0"/>
                <a:ea typeface="+mj-ea"/>
                <a:cs typeface="Arial" pitchFamily="34" charset="0"/>
              </a:rPr>
              <a:t>Šablona 1 – </a:t>
            </a:r>
            <a:r>
              <a:rPr kumimoji="0" lang="cs-CZ" sz="3200" i="0" u="none" strike="noStrike" kern="1200" cap="all" spc="0" normalizeH="0" baseline="0" noProof="0" dirty="0" err="1" smtClean="0">
                <a:ln>
                  <a:noFill/>
                </a:ln>
                <a:solidFill>
                  <a:schemeClr val="tx2"/>
                </a:solidFill>
                <a:effectLst/>
                <a:uLnTx/>
                <a:uFillTx/>
                <a:latin typeface="Arial" pitchFamily="34" charset="0"/>
                <a:ea typeface="+mj-ea"/>
                <a:cs typeface="Arial" pitchFamily="34" charset="0"/>
              </a:rPr>
              <a:t>teambuilding</a:t>
            </a:r>
            <a:endParaRPr kumimoji="0" lang="cs-CZ" sz="3200" i="0" u="none" strike="noStrike" kern="1200" cap="all" spc="0" normalizeH="0" baseline="0" noProof="0" dirty="0" smtClean="0">
              <a:ln>
                <a:noFill/>
              </a:ln>
              <a:solidFill>
                <a:schemeClr val="tx2"/>
              </a:solidFill>
              <a:effectLst/>
              <a:uLnTx/>
              <a:uFillTx/>
              <a:latin typeface="Arial" pitchFamily="34" charset="0"/>
              <a:ea typeface="+mj-ea"/>
              <a:cs typeface="Arial" pitchFamily="34" charset="0"/>
            </a:endParaRPr>
          </a:p>
        </p:txBody>
      </p:sp>
      <p:sp>
        <p:nvSpPr>
          <p:cNvPr id="7" name="Nadpis 1"/>
          <p:cNvSpPr txBox="1">
            <a:spLocks/>
          </p:cNvSpPr>
          <p:nvPr/>
        </p:nvSpPr>
        <p:spPr>
          <a:xfrm>
            <a:off x="539552" y="548680"/>
            <a:ext cx="2952328" cy="504056"/>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cs-CZ" sz="1200" b="0" i="0" u="none" strike="noStrike" kern="1200" cap="all" spc="0" normalizeH="0" baseline="0" noProof="0" dirty="0" smtClean="0">
                <a:ln>
                  <a:noFill/>
                </a:ln>
                <a:solidFill>
                  <a:schemeClr val="tx2"/>
                </a:solidFill>
                <a:effectLst/>
                <a:uLnTx/>
                <a:uFillTx/>
                <a:latin typeface="Arial" pitchFamily="34" charset="0"/>
                <a:ea typeface="+mj-ea"/>
                <a:cs typeface="Arial" pitchFamily="34" charset="0"/>
              </a:rPr>
              <a:t>KAP nepovinná témata</a:t>
            </a:r>
          </a:p>
        </p:txBody>
      </p:sp>
      <p:pic>
        <p:nvPicPr>
          <p:cNvPr id="1026" name="Picture 2" descr="logolink_MSMT_VVV_hor_barva_cz"/>
          <p:cNvPicPr>
            <a:picLocks noChangeAspect="1" noChangeArrowheads="1"/>
          </p:cNvPicPr>
          <p:nvPr/>
        </p:nvPicPr>
        <p:blipFill>
          <a:blip r:embed="rId2" cstate="print"/>
          <a:srcRect/>
          <a:stretch>
            <a:fillRect/>
          </a:stretch>
        </p:blipFill>
        <p:spPr bwMode="auto">
          <a:xfrm>
            <a:off x="5868144" y="476672"/>
            <a:ext cx="2448272" cy="544435"/>
          </a:xfrm>
          <a:prstGeom prst="rect">
            <a:avLst/>
          </a:prstGeom>
          <a:noFill/>
          <a:ln w="9525">
            <a:noFill/>
            <a:miter lim="800000"/>
            <a:headEnd/>
            <a:tailEnd/>
          </a:ln>
        </p:spPr>
      </p:pic>
      <p:cxnSp>
        <p:nvCxnSpPr>
          <p:cNvPr id="11" name="Přímá spojovací čára 10"/>
          <p:cNvCxnSpPr/>
          <p:nvPr/>
        </p:nvCxnSpPr>
        <p:spPr>
          <a:xfrm>
            <a:off x="1043608" y="980728"/>
            <a:ext cx="7128792"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p:pull/>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971600" y="2060848"/>
            <a:ext cx="7128792" cy="4104456"/>
          </a:xfrm>
        </p:spPr>
        <p:txBody>
          <a:bodyPr>
            <a:noAutofit/>
          </a:bodyPr>
          <a:lstStyle/>
          <a:p>
            <a:pPr algn="l"/>
            <a:r>
              <a:rPr lang="cs-CZ" sz="1600" dirty="0" smtClean="0">
                <a:solidFill>
                  <a:schemeClr val="tx2"/>
                </a:solidFill>
                <a:latin typeface="Arial" pitchFamily="34" charset="0"/>
                <a:cs typeface="Arial" pitchFamily="34" charset="0"/>
              </a:rPr>
              <a:t>Název</a:t>
            </a:r>
            <a:r>
              <a:rPr lang="cs-CZ" sz="1600" cap="all" dirty="0" smtClean="0">
                <a:solidFill>
                  <a:schemeClr val="tx2"/>
                </a:solidFill>
                <a:latin typeface="Arial" pitchFamily="34" charset="0"/>
                <a:cs typeface="Arial" pitchFamily="34" charset="0"/>
              </a:rPr>
              <a:t>: 	</a:t>
            </a:r>
            <a:r>
              <a:rPr lang="cs-CZ" sz="1600" dirty="0">
                <a:solidFill>
                  <a:schemeClr val="tx2"/>
                </a:solidFill>
                <a:latin typeface="Arial" pitchFamily="34" charset="0"/>
                <a:cs typeface="Arial" pitchFamily="34" charset="0"/>
              </a:rPr>
              <a:t>Naplánuj si svůj volný čas</a:t>
            </a:r>
            <a:r>
              <a:rPr lang="cs-CZ" sz="1600" dirty="0" smtClean="0">
                <a:solidFill>
                  <a:schemeClr val="tx2"/>
                </a:solidFill>
                <a:latin typeface="Arial" pitchFamily="34" charset="0"/>
                <a:cs typeface="Arial" pitchFamily="34" charset="0"/>
              </a:rPr>
              <a:t/>
            </a:r>
            <a:br>
              <a:rPr lang="cs-CZ" sz="1600" dirty="0" smtClean="0">
                <a:solidFill>
                  <a:schemeClr val="tx2"/>
                </a:solidFill>
                <a:latin typeface="Arial" pitchFamily="34" charset="0"/>
                <a:cs typeface="Arial" pitchFamily="34" charset="0"/>
              </a:rPr>
            </a:br>
            <a:r>
              <a:rPr lang="cs-CZ" sz="1600" dirty="0" smtClean="0">
                <a:solidFill>
                  <a:schemeClr val="tx2"/>
                </a:solidFill>
                <a:latin typeface="Arial" pitchFamily="34" charset="0"/>
                <a:cs typeface="Arial" pitchFamily="34" charset="0"/>
              </a:rPr>
              <a:t/>
            </a:r>
            <a:br>
              <a:rPr lang="cs-CZ" sz="1600" dirty="0" smtClean="0">
                <a:solidFill>
                  <a:schemeClr val="tx2"/>
                </a:solidFill>
                <a:latin typeface="Arial" pitchFamily="34" charset="0"/>
                <a:cs typeface="Arial" pitchFamily="34" charset="0"/>
              </a:rPr>
            </a:br>
            <a:r>
              <a:rPr lang="cs-CZ" sz="1600" dirty="0" smtClean="0">
                <a:solidFill>
                  <a:schemeClr val="tx2"/>
                </a:solidFill>
                <a:latin typeface="Arial" pitchFamily="34" charset="0"/>
                <a:cs typeface="Arial" pitchFamily="34" charset="0"/>
              </a:rPr>
              <a:t>Cíle:	</a:t>
            </a:r>
            <a:r>
              <a:rPr lang="cs-CZ" sz="1600" dirty="0">
                <a:solidFill>
                  <a:schemeClr val="tx2"/>
                </a:solidFill>
                <a:latin typeface="Arial" pitchFamily="34" charset="0"/>
                <a:cs typeface="Arial" pitchFamily="34" charset="0"/>
              </a:rPr>
              <a:t>Rozvoj kompetencí účastníků v oblasti využívání volného času</a:t>
            </a:r>
            <a:br>
              <a:rPr lang="cs-CZ" sz="1600" dirty="0">
                <a:solidFill>
                  <a:schemeClr val="tx2"/>
                </a:solidFill>
                <a:latin typeface="Arial" pitchFamily="34" charset="0"/>
                <a:cs typeface="Arial" pitchFamily="34" charset="0"/>
              </a:rPr>
            </a:br>
            <a:r>
              <a:rPr lang="cs-CZ" sz="1600" dirty="0" smtClean="0">
                <a:solidFill>
                  <a:schemeClr val="tx2"/>
                </a:solidFill>
                <a:latin typeface="Arial" pitchFamily="34" charset="0"/>
                <a:cs typeface="Arial" pitchFamily="34" charset="0"/>
              </a:rPr>
              <a:t>	Předcházení </a:t>
            </a:r>
            <a:r>
              <a:rPr lang="cs-CZ" sz="1600" dirty="0">
                <a:solidFill>
                  <a:schemeClr val="tx2"/>
                </a:solidFill>
                <a:latin typeface="Arial" pitchFamily="34" charset="0"/>
                <a:cs typeface="Arial" pitchFamily="34" charset="0"/>
              </a:rPr>
              <a:t>sociálně patologickým jevům</a:t>
            </a:r>
            <a:br>
              <a:rPr lang="cs-CZ" sz="1600" dirty="0">
                <a:solidFill>
                  <a:schemeClr val="tx2"/>
                </a:solidFill>
                <a:latin typeface="Arial" pitchFamily="34" charset="0"/>
                <a:cs typeface="Arial" pitchFamily="34" charset="0"/>
              </a:rPr>
            </a:br>
            <a:r>
              <a:rPr lang="cs-CZ" sz="1600" dirty="0" smtClean="0">
                <a:solidFill>
                  <a:schemeClr val="tx2"/>
                </a:solidFill>
                <a:latin typeface="Arial" pitchFamily="34" charset="0"/>
                <a:cs typeface="Arial" pitchFamily="34" charset="0"/>
              </a:rPr>
              <a:t/>
            </a:r>
            <a:br>
              <a:rPr lang="cs-CZ" sz="1600" dirty="0" smtClean="0">
                <a:solidFill>
                  <a:schemeClr val="tx2"/>
                </a:solidFill>
                <a:latin typeface="Arial" pitchFamily="34" charset="0"/>
                <a:cs typeface="Arial" pitchFamily="34" charset="0"/>
              </a:rPr>
            </a:br>
            <a:r>
              <a:rPr lang="cs-CZ" sz="1600" dirty="0" smtClean="0">
                <a:solidFill>
                  <a:schemeClr val="tx2"/>
                </a:solidFill>
                <a:latin typeface="Arial" pitchFamily="34" charset="0"/>
                <a:cs typeface="Arial" pitchFamily="34" charset="0"/>
              </a:rPr>
              <a:t>Realizace:	</a:t>
            </a:r>
            <a:r>
              <a:rPr lang="cs-CZ" sz="1600" dirty="0">
                <a:solidFill>
                  <a:schemeClr val="tx2"/>
                </a:solidFill>
                <a:latin typeface="Arial" pitchFamily="34" charset="0"/>
                <a:cs typeface="Arial" pitchFamily="34" charset="0"/>
              </a:rPr>
              <a:t>Program bude realizován právnickou osobou nebo </a:t>
            </a:r>
            <a:r>
              <a:rPr lang="cs-CZ" sz="1600" dirty="0" smtClean="0">
                <a:solidFill>
                  <a:schemeClr val="tx2"/>
                </a:solidFill>
                <a:latin typeface="Arial" pitchFamily="34" charset="0"/>
                <a:cs typeface="Arial" pitchFamily="34" charset="0"/>
              </a:rPr>
              <a:t>		školou zapsanou </a:t>
            </a:r>
            <a:r>
              <a:rPr lang="cs-CZ" sz="1600" dirty="0">
                <a:solidFill>
                  <a:schemeClr val="tx2"/>
                </a:solidFill>
                <a:latin typeface="Arial" pitchFamily="34" charset="0"/>
                <a:cs typeface="Arial" pitchFamily="34" charset="0"/>
              </a:rPr>
              <a:t>ve školském </a:t>
            </a:r>
            <a:r>
              <a:rPr lang="cs-CZ" sz="1600" dirty="0" smtClean="0">
                <a:solidFill>
                  <a:schemeClr val="tx2"/>
                </a:solidFill>
                <a:latin typeface="Arial" pitchFamily="34" charset="0"/>
                <a:cs typeface="Arial" pitchFamily="34" charset="0"/>
              </a:rPr>
              <a:t>rejstříku</a:t>
            </a:r>
            <a:br>
              <a:rPr lang="cs-CZ" sz="1600" dirty="0" smtClean="0">
                <a:solidFill>
                  <a:schemeClr val="tx2"/>
                </a:solidFill>
                <a:latin typeface="Arial" pitchFamily="34" charset="0"/>
                <a:cs typeface="Arial" pitchFamily="34" charset="0"/>
              </a:rPr>
            </a:br>
            <a:r>
              <a:rPr lang="cs-CZ" sz="1600" dirty="0">
                <a:solidFill>
                  <a:schemeClr val="tx2"/>
                </a:solidFill>
                <a:latin typeface="Arial" pitchFamily="34" charset="0"/>
                <a:cs typeface="Arial" pitchFamily="34" charset="0"/>
              </a:rPr>
              <a:t>	</a:t>
            </a:r>
            <a:r>
              <a:rPr lang="cs-CZ" sz="1600" dirty="0" smtClean="0">
                <a:solidFill>
                  <a:schemeClr val="tx2"/>
                </a:solidFill>
                <a:latin typeface="Arial" pitchFamily="34" charset="0"/>
                <a:cs typeface="Arial" pitchFamily="34" charset="0"/>
              </a:rPr>
              <a:t>	-  zážitkové víkendy</a:t>
            </a:r>
            <a:br>
              <a:rPr lang="cs-CZ" sz="1600" dirty="0" smtClean="0">
                <a:solidFill>
                  <a:schemeClr val="tx2"/>
                </a:solidFill>
                <a:latin typeface="Arial" pitchFamily="34" charset="0"/>
                <a:cs typeface="Arial" pitchFamily="34" charset="0"/>
              </a:rPr>
            </a:br>
            <a:r>
              <a:rPr lang="cs-CZ" sz="1600" dirty="0">
                <a:solidFill>
                  <a:schemeClr val="tx2"/>
                </a:solidFill>
                <a:latin typeface="Arial" pitchFamily="34" charset="0"/>
                <a:cs typeface="Arial" pitchFamily="34" charset="0"/>
              </a:rPr>
              <a:t>	</a:t>
            </a:r>
            <a:r>
              <a:rPr lang="cs-CZ" sz="1600" dirty="0" smtClean="0">
                <a:solidFill>
                  <a:schemeClr val="tx2"/>
                </a:solidFill>
                <a:latin typeface="Arial" pitchFamily="34" charset="0"/>
                <a:cs typeface="Arial" pitchFamily="34" charset="0"/>
              </a:rPr>
              <a:t>	-  podpora kroužků</a:t>
            </a:r>
            <a:br>
              <a:rPr lang="cs-CZ" sz="1600" dirty="0" smtClean="0">
                <a:solidFill>
                  <a:schemeClr val="tx2"/>
                </a:solidFill>
                <a:latin typeface="Arial" pitchFamily="34" charset="0"/>
                <a:cs typeface="Arial" pitchFamily="34" charset="0"/>
              </a:rPr>
            </a:br>
            <a:r>
              <a:rPr lang="cs-CZ" sz="1600" dirty="0">
                <a:solidFill>
                  <a:schemeClr val="tx2"/>
                </a:solidFill>
                <a:latin typeface="Arial" pitchFamily="34" charset="0"/>
                <a:cs typeface="Arial" pitchFamily="34" charset="0"/>
              </a:rPr>
              <a:t>	</a:t>
            </a:r>
            <a:r>
              <a:rPr lang="cs-CZ" sz="1600" dirty="0" smtClean="0">
                <a:solidFill>
                  <a:schemeClr val="tx2"/>
                </a:solidFill>
                <a:latin typeface="Arial" pitchFamily="34" charset="0"/>
                <a:cs typeface="Arial" pitchFamily="34" charset="0"/>
              </a:rPr>
              <a:t>	-  semináře pro vychovatele</a:t>
            </a:r>
            <a:r>
              <a:rPr lang="cs-CZ" sz="1600" dirty="0">
                <a:solidFill>
                  <a:schemeClr val="tx2"/>
                </a:solidFill>
                <a:latin typeface="Arial" pitchFamily="34" charset="0"/>
                <a:cs typeface="Arial" pitchFamily="34" charset="0"/>
              </a:rPr>
              <a:t/>
            </a:r>
            <a:br>
              <a:rPr lang="cs-CZ" sz="1600" dirty="0">
                <a:solidFill>
                  <a:schemeClr val="tx2"/>
                </a:solidFill>
                <a:latin typeface="Arial" pitchFamily="34" charset="0"/>
                <a:cs typeface="Arial" pitchFamily="34" charset="0"/>
              </a:rPr>
            </a:br>
            <a:r>
              <a:rPr lang="cs-CZ" sz="1600" dirty="0" smtClean="0">
                <a:solidFill>
                  <a:schemeClr val="tx2"/>
                </a:solidFill>
                <a:latin typeface="Arial" pitchFamily="34" charset="0"/>
                <a:cs typeface="Arial" pitchFamily="34" charset="0"/>
              </a:rPr>
              <a:t/>
            </a:r>
            <a:br>
              <a:rPr lang="cs-CZ" sz="1600" dirty="0" smtClean="0">
                <a:solidFill>
                  <a:schemeClr val="tx2"/>
                </a:solidFill>
                <a:latin typeface="Arial" pitchFamily="34" charset="0"/>
                <a:cs typeface="Arial" pitchFamily="34" charset="0"/>
              </a:rPr>
            </a:br>
            <a:r>
              <a:rPr lang="cs-CZ" sz="1600" dirty="0" smtClean="0">
                <a:solidFill>
                  <a:schemeClr val="tx2"/>
                </a:solidFill>
                <a:latin typeface="Arial" pitchFamily="34" charset="0"/>
                <a:cs typeface="Arial" pitchFamily="34" charset="0"/>
              </a:rPr>
              <a:t>Cílová skupina:	Žáci </a:t>
            </a:r>
            <a:r>
              <a:rPr lang="cs-CZ" sz="1600" dirty="0">
                <a:solidFill>
                  <a:schemeClr val="tx2"/>
                </a:solidFill>
                <a:latin typeface="Arial" pitchFamily="34" charset="0"/>
                <a:cs typeface="Arial" pitchFamily="34" charset="0"/>
              </a:rPr>
              <a:t>středních škol, domovů mládeže a domů dětí a </a:t>
            </a:r>
            <a:r>
              <a:rPr lang="cs-CZ" sz="1600" dirty="0" smtClean="0">
                <a:solidFill>
                  <a:schemeClr val="tx2"/>
                </a:solidFill>
                <a:latin typeface="Arial" pitchFamily="34" charset="0"/>
                <a:cs typeface="Arial" pitchFamily="34" charset="0"/>
              </a:rPr>
              <a:t>		mládeže</a:t>
            </a:r>
            <a:r>
              <a:rPr lang="cs-CZ" sz="1600" dirty="0">
                <a:solidFill>
                  <a:schemeClr val="tx2"/>
                </a:solidFill>
                <a:latin typeface="Arial" pitchFamily="34" charset="0"/>
                <a:cs typeface="Arial" pitchFamily="34" charset="0"/>
              </a:rPr>
              <a:t>. </a:t>
            </a:r>
            <a:r>
              <a:rPr lang="cs-CZ" sz="1600" dirty="0" smtClean="0">
                <a:solidFill>
                  <a:schemeClr val="tx2"/>
                </a:solidFill>
                <a:latin typeface="Arial" pitchFamily="34" charset="0"/>
                <a:cs typeface="Arial" pitchFamily="34" charset="0"/>
              </a:rPr>
              <a:t>	Vychovatelé </a:t>
            </a:r>
            <a:r>
              <a:rPr lang="cs-CZ" sz="1600" dirty="0">
                <a:solidFill>
                  <a:schemeClr val="tx2"/>
                </a:solidFill>
                <a:latin typeface="Arial" pitchFamily="34" charset="0"/>
                <a:cs typeface="Arial" pitchFamily="34" charset="0"/>
              </a:rPr>
              <a:t>SŠ, DM, DDM</a:t>
            </a:r>
            <a:r>
              <a:rPr lang="cs-CZ" sz="1600" dirty="0" smtClean="0">
                <a:solidFill>
                  <a:schemeClr val="tx2"/>
                </a:solidFill>
                <a:latin typeface="Arial" pitchFamily="34" charset="0"/>
                <a:cs typeface="Arial" pitchFamily="34" charset="0"/>
              </a:rPr>
              <a:t/>
            </a:r>
            <a:br>
              <a:rPr lang="cs-CZ" sz="1600" dirty="0" smtClean="0">
                <a:solidFill>
                  <a:schemeClr val="tx2"/>
                </a:solidFill>
                <a:latin typeface="Arial" pitchFamily="34" charset="0"/>
                <a:cs typeface="Arial" pitchFamily="34" charset="0"/>
              </a:rPr>
            </a:br>
            <a:endParaRPr lang="cs-CZ" sz="1600" cap="all" dirty="0">
              <a:solidFill>
                <a:schemeClr val="tx2"/>
              </a:solidFill>
              <a:latin typeface="Arial" pitchFamily="34" charset="0"/>
              <a:cs typeface="Arial" pitchFamily="34" charset="0"/>
            </a:endParaRPr>
          </a:p>
        </p:txBody>
      </p:sp>
      <p:sp>
        <p:nvSpPr>
          <p:cNvPr id="5" name="Nadpis 1"/>
          <p:cNvSpPr txBox="1">
            <a:spLocks/>
          </p:cNvSpPr>
          <p:nvPr/>
        </p:nvSpPr>
        <p:spPr>
          <a:xfrm>
            <a:off x="971600" y="1412776"/>
            <a:ext cx="7772400" cy="504056"/>
          </a:xfrm>
          <a:prstGeom prst="rect">
            <a:avLst/>
          </a:prstGeom>
        </p:spPr>
        <p:txBody>
          <a:bodyPr vert="horz" lIns="91440" tIns="45720" rIns="91440" bIns="45720" rtlCol="0" anchor="ctr">
            <a:no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cs-CZ" sz="3200" i="0" u="none" strike="noStrike" kern="1200" cap="all" spc="0" normalizeH="0" baseline="0" noProof="0" dirty="0" smtClean="0">
                <a:ln>
                  <a:noFill/>
                </a:ln>
                <a:solidFill>
                  <a:schemeClr val="tx2"/>
                </a:solidFill>
                <a:effectLst/>
                <a:uLnTx/>
                <a:uFillTx/>
                <a:latin typeface="Arial" pitchFamily="34" charset="0"/>
                <a:ea typeface="+mj-ea"/>
                <a:cs typeface="Arial" pitchFamily="34" charset="0"/>
              </a:rPr>
              <a:t>Šablona 2 – zájmová činnost</a:t>
            </a:r>
          </a:p>
        </p:txBody>
      </p:sp>
      <p:sp>
        <p:nvSpPr>
          <p:cNvPr id="7" name="Nadpis 1"/>
          <p:cNvSpPr txBox="1">
            <a:spLocks/>
          </p:cNvSpPr>
          <p:nvPr/>
        </p:nvSpPr>
        <p:spPr>
          <a:xfrm>
            <a:off x="539552" y="548680"/>
            <a:ext cx="2952328" cy="504056"/>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cs-CZ" sz="1200" b="0" i="0" u="none" strike="noStrike" kern="1200" cap="all" spc="0" normalizeH="0" baseline="0" noProof="0" dirty="0" smtClean="0">
                <a:ln>
                  <a:noFill/>
                </a:ln>
                <a:solidFill>
                  <a:schemeClr val="tx2"/>
                </a:solidFill>
                <a:effectLst/>
                <a:uLnTx/>
                <a:uFillTx/>
                <a:latin typeface="Arial" pitchFamily="34" charset="0"/>
                <a:ea typeface="+mj-ea"/>
                <a:cs typeface="Arial" pitchFamily="34" charset="0"/>
              </a:rPr>
              <a:t>KAP nepovinná témata</a:t>
            </a:r>
          </a:p>
        </p:txBody>
      </p:sp>
      <p:pic>
        <p:nvPicPr>
          <p:cNvPr id="1026" name="Picture 2" descr="logolink_MSMT_VVV_hor_barva_cz"/>
          <p:cNvPicPr>
            <a:picLocks noChangeAspect="1" noChangeArrowheads="1"/>
          </p:cNvPicPr>
          <p:nvPr/>
        </p:nvPicPr>
        <p:blipFill>
          <a:blip r:embed="rId2" cstate="print"/>
          <a:srcRect/>
          <a:stretch>
            <a:fillRect/>
          </a:stretch>
        </p:blipFill>
        <p:spPr bwMode="auto">
          <a:xfrm>
            <a:off x="5868144" y="476672"/>
            <a:ext cx="2448272" cy="544435"/>
          </a:xfrm>
          <a:prstGeom prst="rect">
            <a:avLst/>
          </a:prstGeom>
          <a:noFill/>
          <a:ln w="9525">
            <a:noFill/>
            <a:miter lim="800000"/>
            <a:headEnd/>
            <a:tailEnd/>
          </a:ln>
        </p:spPr>
      </p:pic>
      <p:cxnSp>
        <p:nvCxnSpPr>
          <p:cNvPr id="11" name="Přímá spojovací čára 10"/>
          <p:cNvCxnSpPr/>
          <p:nvPr/>
        </p:nvCxnSpPr>
        <p:spPr>
          <a:xfrm>
            <a:off x="1043608" y="980728"/>
            <a:ext cx="7128792"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p:pull/>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971600" y="2060848"/>
            <a:ext cx="7128792" cy="4104456"/>
          </a:xfrm>
        </p:spPr>
        <p:txBody>
          <a:bodyPr>
            <a:noAutofit/>
          </a:bodyPr>
          <a:lstStyle/>
          <a:p>
            <a:pPr algn="l"/>
            <a:r>
              <a:rPr lang="cs-CZ" sz="1600" dirty="0" smtClean="0">
                <a:solidFill>
                  <a:schemeClr val="tx2"/>
                </a:solidFill>
                <a:latin typeface="Arial" pitchFamily="34" charset="0"/>
                <a:cs typeface="Arial" pitchFamily="34" charset="0"/>
              </a:rPr>
              <a:t>Název</a:t>
            </a:r>
            <a:r>
              <a:rPr lang="cs-CZ" sz="1600" cap="all" dirty="0" smtClean="0">
                <a:solidFill>
                  <a:schemeClr val="tx2"/>
                </a:solidFill>
                <a:latin typeface="Arial" pitchFamily="34" charset="0"/>
                <a:cs typeface="Arial" pitchFamily="34" charset="0"/>
              </a:rPr>
              <a:t>: 	</a:t>
            </a:r>
            <a:r>
              <a:rPr lang="cs-CZ" sz="1600" dirty="0">
                <a:solidFill>
                  <a:schemeClr val="tx2"/>
                </a:solidFill>
                <a:latin typeface="Arial" pitchFamily="34" charset="0"/>
                <a:cs typeface="Arial" pitchFamily="34" charset="0"/>
              </a:rPr>
              <a:t>Rozvoj matematické gramotnosti žáků středních škol formou </a:t>
            </a:r>
            <a:r>
              <a:rPr lang="cs-CZ" sz="1600" dirty="0" smtClean="0">
                <a:solidFill>
                  <a:schemeClr val="tx2"/>
                </a:solidFill>
                <a:latin typeface="Arial" pitchFamily="34" charset="0"/>
                <a:cs typeface="Arial" pitchFamily="34" charset="0"/>
              </a:rPr>
              <a:t>	individualizace </a:t>
            </a:r>
            <a:r>
              <a:rPr lang="cs-CZ" sz="1600" dirty="0">
                <a:solidFill>
                  <a:schemeClr val="tx2"/>
                </a:solidFill>
                <a:latin typeface="Arial" pitchFamily="34" charset="0"/>
                <a:cs typeface="Arial" pitchFamily="34" charset="0"/>
              </a:rPr>
              <a:t>výuky</a:t>
            </a:r>
            <a:r>
              <a:rPr lang="cs-CZ" sz="1600" dirty="0" smtClean="0">
                <a:solidFill>
                  <a:schemeClr val="tx2"/>
                </a:solidFill>
                <a:latin typeface="Arial" pitchFamily="34" charset="0"/>
                <a:cs typeface="Arial" pitchFamily="34" charset="0"/>
              </a:rPr>
              <a:t/>
            </a:r>
            <a:br>
              <a:rPr lang="cs-CZ" sz="1600" dirty="0" smtClean="0">
                <a:solidFill>
                  <a:schemeClr val="tx2"/>
                </a:solidFill>
                <a:latin typeface="Arial" pitchFamily="34" charset="0"/>
                <a:cs typeface="Arial" pitchFamily="34" charset="0"/>
              </a:rPr>
            </a:br>
            <a:r>
              <a:rPr lang="cs-CZ" sz="1600" dirty="0" smtClean="0">
                <a:solidFill>
                  <a:schemeClr val="tx2"/>
                </a:solidFill>
                <a:latin typeface="Arial" pitchFamily="34" charset="0"/>
                <a:cs typeface="Arial" pitchFamily="34" charset="0"/>
              </a:rPr>
              <a:t/>
            </a:r>
            <a:br>
              <a:rPr lang="cs-CZ" sz="1600" dirty="0" smtClean="0">
                <a:solidFill>
                  <a:schemeClr val="tx2"/>
                </a:solidFill>
                <a:latin typeface="Arial" pitchFamily="34" charset="0"/>
                <a:cs typeface="Arial" pitchFamily="34" charset="0"/>
              </a:rPr>
            </a:br>
            <a:r>
              <a:rPr lang="cs-CZ" sz="1600" dirty="0" smtClean="0">
                <a:solidFill>
                  <a:schemeClr val="tx2"/>
                </a:solidFill>
                <a:latin typeface="Arial" pitchFamily="34" charset="0"/>
                <a:cs typeface="Arial" pitchFamily="34" charset="0"/>
              </a:rPr>
              <a:t>Cíle:	Vytvoření </a:t>
            </a:r>
            <a:r>
              <a:rPr lang="cs-CZ" sz="1600" dirty="0">
                <a:solidFill>
                  <a:schemeClr val="tx2"/>
                </a:solidFill>
                <a:latin typeface="Arial" pitchFamily="34" charset="0"/>
                <a:cs typeface="Arial" pitchFamily="34" charset="0"/>
              </a:rPr>
              <a:t>podmínek podporujících rozvoj individuálních schopností </a:t>
            </a:r>
            <a:r>
              <a:rPr lang="cs-CZ" sz="1600" dirty="0" smtClean="0">
                <a:solidFill>
                  <a:schemeClr val="tx2"/>
                </a:solidFill>
                <a:latin typeface="Arial" pitchFamily="34" charset="0"/>
                <a:cs typeface="Arial" pitchFamily="34" charset="0"/>
              </a:rPr>
              <a:t>	žáků</a:t>
            </a:r>
            <a:r>
              <a:rPr lang="cs-CZ" sz="1600" dirty="0">
                <a:solidFill>
                  <a:schemeClr val="tx2"/>
                </a:solidFill>
                <a:latin typeface="Arial" pitchFamily="34" charset="0"/>
                <a:cs typeface="Arial" pitchFamily="34" charset="0"/>
              </a:rPr>
              <a:t>, včetně žáků se speciálními vzdělávacími potřebami a žáků </a:t>
            </a:r>
            <a:r>
              <a:rPr lang="cs-CZ" sz="1600" dirty="0" smtClean="0">
                <a:solidFill>
                  <a:schemeClr val="tx2"/>
                </a:solidFill>
                <a:latin typeface="Arial" pitchFamily="34" charset="0"/>
                <a:cs typeface="Arial" pitchFamily="34" charset="0"/>
              </a:rPr>
              <a:t>	nadaných</a:t>
            </a:r>
            <a:r>
              <a:rPr lang="cs-CZ" sz="1600" dirty="0">
                <a:solidFill>
                  <a:schemeClr val="tx2"/>
                </a:solidFill>
                <a:latin typeface="Arial" pitchFamily="34" charset="0"/>
                <a:cs typeface="Arial" pitchFamily="34" charset="0"/>
              </a:rPr>
              <a:t/>
            </a:r>
            <a:br>
              <a:rPr lang="cs-CZ" sz="1600" dirty="0">
                <a:solidFill>
                  <a:schemeClr val="tx2"/>
                </a:solidFill>
                <a:latin typeface="Arial" pitchFamily="34" charset="0"/>
                <a:cs typeface="Arial" pitchFamily="34" charset="0"/>
              </a:rPr>
            </a:br>
            <a:r>
              <a:rPr lang="cs-CZ" sz="1600" dirty="0" smtClean="0">
                <a:solidFill>
                  <a:schemeClr val="tx2"/>
                </a:solidFill>
                <a:latin typeface="Arial" pitchFamily="34" charset="0"/>
                <a:cs typeface="Arial" pitchFamily="34" charset="0"/>
              </a:rPr>
              <a:t/>
            </a:r>
            <a:br>
              <a:rPr lang="cs-CZ" sz="1600" dirty="0" smtClean="0">
                <a:solidFill>
                  <a:schemeClr val="tx2"/>
                </a:solidFill>
                <a:latin typeface="Arial" pitchFamily="34" charset="0"/>
                <a:cs typeface="Arial" pitchFamily="34" charset="0"/>
              </a:rPr>
            </a:br>
            <a:r>
              <a:rPr lang="cs-CZ" sz="1600" dirty="0" smtClean="0">
                <a:solidFill>
                  <a:schemeClr val="tx2"/>
                </a:solidFill>
                <a:latin typeface="Arial" pitchFamily="34" charset="0"/>
                <a:cs typeface="Arial" pitchFamily="34" charset="0"/>
              </a:rPr>
              <a:t>Realizace:	32 </a:t>
            </a:r>
            <a:r>
              <a:rPr lang="cs-CZ" sz="1600" dirty="0">
                <a:solidFill>
                  <a:schemeClr val="tx2"/>
                </a:solidFill>
                <a:latin typeface="Arial" pitchFamily="34" charset="0"/>
                <a:cs typeface="Arial" pitchFamily="34" charset="0"/>
              </a:rPr>
              <a:t>odučených hodin (za školní rok) povinného nebo </a:t>
            </a:r>
            <a:r>
              <a:rPr lang="cs-CZ" sz="1600" dirty="0" smtClean="0">
                <a:solidFill>
                  <a:schemeClr val="tx2"/>
                </a:solidFill>
                <a:latin typeface="Arial" pitchFamily="34" charset="0"/>
                <a:cs typeface="Arial" pitchFamily="34" charset="0"/>
              </a:rPr>
              <a:t>		volitelného </a:t>
            </a:r>
            <a:r>
              <a:rPr lang="cs-CZ" sz="1600" dirty="0">
                <a:solidFill>
                  <a:schemeClr val="tx2"/>
                </a:solidFill>
                <a:latin typeface="Arial" pitchFamily="34" charset="0"/>
                <a:cs typeface="Arial" pitchFamily="34" charset="0"/>
              </a:rPr>
              <a:t>předmětu se zaměřením na rozvoj </a:t>
            </a:r>
            <a:r>
              <a:rPr lang="cs-CZ" sz="1600" dirty="0" smtClean="0">
                <a:solidFill>
                  <a:schemeClr val="tx2"/>
                </a:solidFill>
                <a:latin typeface="Arial" pitchFamily="34" charset="0"/>
                <a:cs typeface="Arial" pitchFamily="34" charset="0"/>
              </a:rPr>
              <a:t>			matematické </a:t>
            </a:r>
            <a:r>
              <a:rPr lang="cs-CZ" sz="1600" dirty="0">
                <a:solidFill>
                  <a:schemeClr val="tx2"/>
                </a:solidFill>
                <a:latin typeface="Arial" pitchFamily="34" charset="0"/>
                <a:cs typeface="Arial" pitchFamily="34" charset="0"/>
              </a:rPr>
              <a:t>gramotnosti, rozvoj talentů nad rámec </a:t>
            </a:r>
            <a:r>
              <a:rPr lang="cs-CZ" sz="1600" dirty="0" smtClean="0">
                <a:solidFill>
                  <a:schemeClr val="tx2"/>
                </a:solidFill>
                <a:latin typeface="Arial" pitchFamily="34" charset="0"/>
                <a:cs typeface="Arial" pitchFamily="34" charset="0"/>
              </a:rPr>
              <a:t>		běžné </a:t>
            </a:r>
            <a:r>
              <a:rPr lang="cs-CZ" sz="1600" dirty="0">
                <a:solidFill>
                  <a:schemeClr val="tx2"/>
                </a:solidFill>
                <a:latin typeface="Arial" pitchFamily="34" charset="0"/>
                <a:cs typeface="Arial" pitchFamily="34" charset="0"/>
              </a:rPr>
              <a:t>výuky matematiky podle ŠVP, či přípravu na </a:t>
            </a:r>
            <a:r>
              <a:rPr lang="cs-CZ" sz="1600" dirty="0" smtClean="0">
                <a:solidFill>
                  <a:schemeClr val="tx2"/>
                </a:solidFill>
                <a:latin typeface="Arial" pitchFamily="34" charset="0"/>
                <a:cs typeface="Arial" pitchFamily="34" charset="0"/>
              </a:rPr>
              <a:t>		úspěšné </a:t>
            </a:r>
            <a:r>
              <a:rPr lang="cs-CZ" sz="1600" dirty="0">
                <a:solidFill>
                  <a:schemeClr val="tx2"/>
                </a:solidFill>
                <a:latin typeface="Arial" pitchFamily="34" charset="0"/>
                <a:cs typeface="Arial" pitchFamily="34" charset="0"/>
              </a:rPr>
              <a:t>vykonání maturitní zkoušky z matematiky</a:t>
            </a:r>
            <a:br>
              <a:rPr lang="cs-CZ" sz="1600" dirty="0">
                <a:solidFill>
                  <a:schemeClr val="tx2"/>
                </a:solidFill>
                <a:latin typeface="Arial" pitchFamily="34" charset="0"/>
                <a:cs typeface="Arial" pitchFamily="34" charset="0"/>
              </a:rPr>
            </a:br>
            <a:r>
              <a:rPr lang="cs-CZ" sz="1600" dirty="0" smtClean="0">
                <a:solidFill>
                  <a:schemeClr val="tx2"/>
                </a:solidFill>
                <a:latin typeface="Arial" pitchFamily="34" charset="0"/>
                <a:cs typeface="Arial" pitchFamily="34" charset="0"/>
              </a:rPr>
              <a:t/>
            </a:r>
            <a:br>
              <a:rPr lang="cs-CZ" sz="1600" dirty="0" smtClean="0">
                <a:solidFill>
                  <a:schemeClr val="tx2"/>
                </a:solidFill>
                <a:latin typeface="Arial" pitchFamily="34" charset="0"/>
                <a:cs typeface="Arial" pitchFamily="34" charset="0"/>
              </a:rPr>
            </a:br>
            <a:r>
              <a:rPr lang="cs-CZ" sz="1600" dirty="0" smtClean="0">
                <a:solidFill>
                  <a:schemeClr val="tx2"/>
                </a:solidFill>
                <a:latin typeface="Arial" pitchFamily="34" charset="0"/>
                <a:cs typeface="Arial" pitchFamily="34" charset="0"/>
              </a:rPr>
              <a:t>Cílová skupina:	Žáci </a:t>
            </a:r>
            <a:r>
              <a:rPr lang="cs-CZ" sz="1600" dirty="0">
                <a:solidFill>
                  <a:schemeClr val="tx2"/>
                </a:solidFill>
                <a:latin typeface="Arial" pitchFamily="34" charset="0"/>
                <a:cs typeface="Arial" pitchFamily="34" charset="0"/>
              </a:rPr>
              <a:t>středních škol</a:t>
            </a:r>
            <a:r>
              <a:rPr lang="cs-CZ" sz="1600" dirty="0" smtClean="0">
                <a:solidFill>
                  <a:schemeClr val="tx2"/>
                </a:solidFill>
                <a:latin typeface="Arial" pitchFamily="34" charset="0"/>
                <a:cs typeface="Arial" pitchFamily="34" charset="0"/>
              </a:rPr>
              <a:t/>
            </a:r>
            <a:br>
              <a:rPr lang="cs-CZ" sz="1600" dirty="0" smtClean="0">
                <a:solidFill>
                  <a:schemeClr val="tx2"/>
                </a:solidFill>
                <a:latin typeface="Arial" pitchFamily="34" charset="0"/>
                <a:cs typeface="Arial" pitchFamily="34" charset="0"/>
              </a:rPr>
            </a:br>
            <a:endParaRPr lang="cs-CZ" sz="1600" cap="all" dirty="0">
              <a:solidFill>
                <a:schemeClr val="tx2"/>
              </a:solidFill>
              <a:latin typeface="Arial" pitchFamily="34" charset="0"/>
              <a:cs typeface="Arial" pitchFamily="34" charset="0"/>
            </a:endParaRPr>
          </a:p>
        </p:txBody>
      </p:sp>
      <p:sp>
        <p:nvSpPr>
          <p:cNvPr id="5" name="Nadpis 1"/>
          <p:cNvSpPr txBox="1">
            <a:spLocks/>
          </p:cNvSpPr>
          <p:nvPr/>
        </p:nvSpPr>
        <p:spPr>
          <a:xfrm>
            <a:off x="971600" y="1412776"/>
            <a:ext cx="7772400" cy="504056"/>
          </a:xfrm>
          <a:prstGeom prst="rect">
            <a:avLst/>
          </a:prstGeom>
        </p:spPr>
        <p:txBody>
          <a:bodyPr vert="horz" lIns="91440" tIns="45720" rIns="91440" bIns="45720" rtlCol="0" anchor="ctr">
            <a:no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cs-CZ" sz="3200" i="0" u="none" strike="noStrike" kern="1200" cap="all" spc="0" normalizeH="0" baseline="0" noProof="0" dirty="0" smtClean="0">
                <a:ln>
                  <a:noFill/>
                </a:ln>
                <a:solidFill>
                  <a:schemeClr val="tx2"/>
                </a:solidFill>
                <a:effectLst/>
                <a:uLnTx/>
                <a:uFillTx/>
                <a:latin typeface="Arial" pitchFamily="34" charset="0"/>
                <a:ea typeface="+mj-ea"/>
                <a:cs typeface="Arial" pitchFamily="34" charset="0"/>
              </a:rPr>
              <a:t>Šablona 3 – </a:t>
            </a:r>
            <a:r>
              <a:rPr kumimoji="0" lang="cs-CZ" sz="2400" i="0" u="none" strike="noStrike" kern="1200" cap="all" spc="0" normalizeH="0" baseline="0" noProof="0" dirty="0" smtClean="0">
                <a:ln>
                  <a:noFill/>
                </a:ln>
                <a:solidFill>
                  <a:schemeClr val="tx2"/>
                </a:solidFill>
                <a:effectLst/>
                <a:uLnTx/>
                <a:uFillTx/>
                <a:latin typeface="Arial" pitchFamily="34" charset="0"/>
                <a:ea typeface="+mj-ea"/>
                <a:cs typeface="Arial" pitchFamily="34" charset="0"/>
              </a:rPr>
              <a:t>matematická gramotnost</a:t>
            </a:r>
          </a:p>
        </p:txBody>
      </p:sp>
      <p:sp>
        <p:nvSpPr>
          <p:cNvPr id="7" name="Nadpis 1"/>
          <p:cNvSpPr txBox="1">
            <a:spLocks/>
          </p:cNvSpPr>
          <p:nvPr/>
        </p:nvSpPr>
        <p:spPr>
          <a:xfrm>
            <a:off x="539552" y="548680"/>
            <a:ext cx="2952328" cy="504056"/>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cs-CZ" sz="1200" b="0" i="0" u="none" strike="noStrike" kern="1200" cap="all" spc="0" normalizeH="0" baseline="0" noProof="0" dirty="0" smtClean="0">
                <a:ln>
                  <a:noFill/>
                </a:ln>
                <a:solidFill>
                  <a:schemeClr val="tx2"/>
                </a:solidFill>
                <a:effectLst/>
                <a:uLnTx/>
                <a:uFillTx/>
                <a:latin typeface="Arial" pitchFamily="34" charset="0"/>
                <a:ea typeface="+mj-ea"/>
                <a:cs typeface="Arial" pitchFamily="34" charset="0"/>
              </a:rPr>
              <a:t>KAP nepovinná témata</a:t>
            </a:r>
          </a:p>
        </p:txBody>
      </p:sp>
      <p:pic>
        <p:nvPicPr>
          <p:cNvPr id="1026" name="Picture 2" descr="logolink_MSMT_VVV_hor_barva_cz"/>
          <p:cNvPicPr>
            <a:picLocks noChangeAspect="1" noChangeArrowheads="1"/>
          </p:cNvPicPr>
          <p:nvPr/>
        </p:nvPicPr>
        <p:blipFill>
          <a:blip r:embed="rId2" cstate="print"/>
          <a:srcRect/>
          <a:stretch>
            <a:fillRect/>
          </a:stretch>
        </p:blipFill>
        <p:spPr bwMode="auto">
          <a:xfrm>
            <a:off x="5868144" y="476672"/>
            <a:ext cx="2448272" cy="544435"/>
          </a:xfrm>
          <a:prstGeom prst="rect">
            <a:avLst/>
          </a:prstGeom>
          <a:noFill/>
          <a:ln w="9525">
            <a:noFill/>
            <a:miter lim="800000"/>
            <a:headEnd/>
            <a:tailEnd/>
          </a:ln>
        </p:spPr>
      </p:pic>
      <p:cxnSp>
        <p:nvCxnSpPr>
          <p:cNvPr id="11" name="Přímá spojovací čára 10"/>
          <p:cNvCxnSpPr/>
          <p:nvPr/>
        </p:nvCxnSpPr>
        <p:spPr>
          <a:xfrm>
            <a:off x="1043608" y="980728"/>
            <a:ext cx="7128792"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p:pull/>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971600" y="2204864"/>
            <a:ext cx="7128792" cy="4104456"/>
          </a:xfrm>
        </p:spPr>
        <p:txBody>
          <a:bodyPr>
            <a:noAutofit/>
          </a:bodyPr>
          <a:lstStyle/>
          <a:p>
            <a:pPr algn="l"/>
            <a:r>
              <a:rPr lang="cs-CZ" sz="1600" dirty="0" smtClean="0">
                <a:solidFill>
                  <a:schemeClr val="tx2"/>
                </a:solidFill>
                <a:latin typeface="Arial" pitchFamily="34" charset="0"/>
                <a:cs typeface="Arial" pitchFamily="34" charset="0"/>
              </a:rPr>
              <a:t>Název</a:t>
            </a:r>
            <a:r>
              <a:rPr lang="cs-CZ" sz="1600" cap="all" dirty="0" smtClean="0">
                <a:solidFill>
                  <a:schemeClr val="tx2"/>
                </a:solidFill>
                <a:latin typeface="Arial" pitchFamily="34" charset="0"/>
                <a:cs typeface="Arial" pitchFamily="34" charset="0"/>
              </a:rPr>
              <a:t>: 	</a:t>
            </a:r>
            <a:r>
              <a:rPr lang="cs-CZ" sz="1600" dirty="0">
                <a:solidFill>
                  <a:schemeClr val="tx2"/>
                </a:solidFill>
                <a:latin typeface="Arial" pitchFamily="34" charset="0"/>
                <a:cs typeface="Arial" pitchFamily="34" charset="0"/>
              </a:rPr>
              <a:t>Návrat k odpovědnosti </a:t>
            </a:r>
            <a:r>
              <a:rPr lang="cs-CZ" sz="1600" dirty="0" smtClean="0">
                <a:solidFill>
                  <a:schemeClr val="tx2"/>
                </a:solidFill>
                <a:latin typeface="Arial" pitchFamily="34" charset="0"/>
                <a:cs typeface="Arial" pitchFamily="34" charset="0"/>
              </a:rPr>
              <a:t/>
            </a:r>
            <a:br>
              <a:rPr lang="cs-CZ" sz="1600" dirty="0" smtClean="0">
                <a:solidFill>
                  <a:schemeClr val="tx2"/>
                </a:solidFill>
                <a:latin typeface="Arial" pitchFamily="34" charset="0"/>
                <a:cs typeface="Arial" pitchFamily="34" charset="0"/>
              </a:rPr>
            </a:br>
            <a:r>
              <a:rPr lang="cs-CZ" sz="500" dirty="0" smtClean="0">
                <a:solidFill>
                  <a:schemeClr val="tx2"/>
                </a:solidFill>
                <a:latin typeface="Arial" pitchFamily="34" charset="0"/>
                <a:cs typeface="Arial" pitchFamily="34" charset="0"/>
              </a:rPr>
              <a:t/>
            </a:r>
            <a:br>
              <a:rPr lang="cs-CZ" sz="500" dirty="0" smtClean="0">
                <a:solidFill>
                  <a:schemeClr val="tx2"/>
                </a:solidFill>
                <a:latin typeface="Arial" pitchFamily="34" charset="0"/>
                <a:cs typeface="Arial" pitchFamily="34" charset="0"/>
              </a:rPr>
            </a:br>
            <a:r>
              <a:rPr lang="cs-CZ" sz="1600" dirty="0" smtClean="0">
                <a:solidFill>
                  <a:schemeClr val="tx2"/>
                </a:solidFill>
                <a:latin typeface="Arial" pitchFamily="34" charset="0"/>
                <a:cs typeface="Arial" pitchFamily="34" charset="0"/>
              </a:rPr>
              <a:t>Cíle:	</a:t>
            </a:r>
            <a:r>
              <a:rPr lang="cs-CZ" sz="1600" dirty="0">
                <a:solidFill>
                  <a:schemeClr val="tx2"/>
                </a:solidFill>
                <a:latin typeface="Arial" pitchFamily="34" charset="0"/>
                <a:cs typeface="Arial" pitchFamily="34" charset="0"/>
              </a:rPr>
              <a:t>Uvědomit si na jakých hodnotách je závislá naše společnost, co je </a:t>
            </a:r>
            <a:r>
              <a:rPr lang="cs-CZ" sz="1600" dirty="0" smtClean="0">
                <a:solidFill>
                  <a:schemeClr val="tx2"/>
                </a:solidFill>
                <a:latin typeface="Arial" pitchFamily="34" charset="0"/>
                <a:cs typeface="Arial" pitchFamily="34" charset="0"/>
              </a:rPr>
              <a:t>	žebříček </a:t>
            </a:r>
            <a:r>
              <a:rPr lang="cs-CZ" sz="1600" dirty="0">
                <a:solidFill>
                  <a:schemeClr val="tx2"/>
                </a:solidFill>
                <a:latin typeface="Arial" pitchFamily="34" charset="0"/>
                <a:cs typeface="Arial" pitchFamily="34" charset="0"/>
              </a:rPr>
              <a:t>hodnot a jeho porovnání s ostatními, odpovědnost a úcta </a:t>
            </a:r>
            <a:r>
              <a:rPr lang="cs-CZ" sz="1600" dirty="0" smtClean="0">
                <a:solidFill>
                  <a:schemeClr val="tx2"/>
                </a:solidFill>
                <a:latin typeface="Arial" pitchFamily="34" charset="0"/>
                <a:cs typeface="Arial" pitchFamily="34" charset="0"/>
              </a:rPr>
              <a:t>	k</a:t>
            </a:r>
            <a:r>
              <a:rPr lang="cs-CZ" sz="1600" dirty="0">
                <a:solidFill>
                  <a:schemeClr val="tx2"/>
                </a:solidFill>
                <a:latin typeface="Arial" pitchFamily="34" charset="0"/>
                <a:cs typeface="Arial" pitchFamily="34" charset="0"/>
              </a:rPr>
              <a:t> sobě, ostatním a k budoucnosti, zásady morálky a etických </a:t>
            </a:r>
            <a:r>
              <a:rPr lang="cs-CZ" sz="1600" dirty="0" smtClean="0">
                <a:solidFill>
                  <a:schemeClr val="tx2"/>
                </a:solidFill>
                <a:latin typeface="Arial" pitchFamily="34" charset="0"/>
                <a:cs typeface="Arial" pitchFamily="34" charset="0"/>
              </a:rPr>
              <a:t>	principů</a:t>
            </a:r>
            <a:r>
              <a:rPr lang="cs-CZ" sz="1600" dirty="0">
                <a:solidFill>
                  <a:schemeClr val="tx2"/>
                </a:solidFill>
                <a:latin typeface="Arial" pitchFamily="34" charset="0"/>
                <a:cs typeface="Arial" pitchFamily="34" charset="0"/>
              </a:rPr>
              <a:t>. Odpovědnost a motivace ke vzdělávání nejen ve škole, </a:t>
            </a:r>
            <a:r>
              <a:rPr lang="cs-CZ" sz="1600" dirty="0" smtClean="0">
                <a:solidFill>
                  <a:schemeClr val="tx2"/>
                </a:solidFill>
                <a:latin typeface="Arial" pitchFamily="34" charset="0"/>
                <a:cs typeface="Arial" pitchFamily="34" charset="0"/>
              </a:rPr>
              <a:t>	ale </a:t>
            </a:r>
            <a:r>
              <a:rPr lang="cs-CZ" sz="1600" dirty="0">
                <a:solidFill>
                  <a:schemeClr val="tx2"/>
                </a:solidFill>
                <a:latin typeface="Arial" pitchFamily="34" charset="0"/>
                <a:cs typeface="Arial" pitchFamily="34" charset="0"/>
              </a:rPr>
              <a:t>i v průběhu celého </a:t>
            </a:r>
            <a:r>
              <a:rPr lang="cs-CZ" sz="1600" dirty="0" smtClean="0">
                <a:solidFill>
                  <a:schemeClr val="tx2"/>
                </a:solidFill>
                <a:latin typeface="Arial" pitchFamily="34" charset="0"/>
                <a:cs typeface="Arial" pitchFamily="34" charset="0"/>
              </a:rPr>
              <a:t>života.</a:t>
            </a:r>
            <a:r>
              <a:rPr lang="cs-CZ" sz="1600" dirty="0">
                <a:solidFill>
                  <a:schemeClr val="tx2"/>
                </a:solidFill>
                <a:latin typeface="Arial" pitchFamily="34" charset="0"/>
                <a:cs typeface="Arial" pitchFamily="34" charset="0"/>
              </a:rPr>
              <a:t/>
            </a:r>
            <a:br>
              <a:rPr lang="cs-CZ" sz="1600" dirty="0">
                <a:solidFill>
                  <a:schemeClr val="tx2"/>
                </a:solidFill>
                <a:latin typeface="Arial" pitchFamily="34" charset="0"/>
                <a:cs typeface="Arial" pitchFamily="34" charset="0"/>
              </a:rPr>
            </a:br>
            <a:r>
              <a:rPr lang="cs-CZ" sz="500" dirty="0" smtClean="0">
                <a:solidFill>
                  <a:schemeClr val="tx2"/>
                </a:solidFill>
                <a:latin typeface="Arial" pitchFamily="34" charset="0"/>
                <a:cs typeface="Arial" pitchFamily="34" charset="0"/>
              </a:rPr>
              <a:t/>
            </a:r>
            <a:br>
              <a:rPr lang="cs-CZ" sz="500" dirty="0" smtClean="0">
                <a:solidFill>
                  <a:schemeClr val="tx2"/>
                </a:solidFill>
                <a:latin typeface="Arial" pitchFamily="34" charset="0"/>
                <a:cs typeface="Arial" pitchFamily="34" charset="0"/>
              </a:rPr>
            </a:br>
            <a:r>
              <a:rPr lang="cs-CZ" sz="1600" dirty="0" smtClean="0">
                <a:solidFill>
                  <a:schemeClr val="tx2"/>
                </a:solidFill>
                <a:latin typeface="Arial" pitchFamily="34" charset="0"/>
                <a:cs typeface="Arial" pitchFamily="34" charset="0"/>
              </a:rPr>
              <a:t>Realizace:	</a:t>
            </a:r>
            <a:r>
              <a:rPr lang="cs-CZ" sz="1600" dirty="0">
                <a:solidFill>
                  <a:schemeClr val="tx2"/>
                </a:solidFill>
                <a:latin typeface="Arial" pitchFamily="34" charset="0"/>
                <a:cs typeface="Arial" pitchFamily="34" charset="0"/>
              </a:rPr>
              <a:t>1. </a:t>
            </a:r>
            <a:r>
              <a:rPr lang="cs-CZ" sz="1600" dirty="0" smtClean="0">
                <a:solidFill>
                  <a:schemeClr val="tx2"/>
                </a:solidFill>
                <a:latin typeface="Arial" pitchFamily="34" charset="0"/>
                <a:cs typeface="Arial" pitchFamily="34" charset="0"/>
              </a:rPr>
              <a:t>workshopy </a:t>
            </a:r>
            <a:r>
              <a:rPr lang="cs-CZ" sz="1600" dirty="0">
                <a:solidFill>
                  <a:schemeClr val="tx2"/>
                </a:solidFill>
                <a:latin typeface="Arial" pitchFamily="34" charset="0"/>
                <a:cs typeface="Arial" pitchFamily="34" charset="0"/>
              </a:rPr>
              <a:t>– </a:t>
            </a:r>
            <a:r>
              <a:rPr lang="cs-CZ" sz="1600" dirty="0" smtClean="0">
                <a:solidFill>
                  <a:schemeClr val="tx2"/>
                </a:solidFill>
                <a:latin typeface="Arial" pitchFamily="34" charset="0"/>
                <a:cs typeface="Arial" pitchFamily="34" charset="0"/>
              </a:rPr>
              <a:t>sebereflexe </a:t>
            </a:r>
            <a:r>
              <a:rPr lang="cs-CZ" sz="1600" dirty="0">
                <a:solidFill>
                  <a:schemeClr val="tx2"/>
                </a:solidFill>
                <a:latin typeface="Arial" pitchFamily="34" charset="0"/>
                <a:cs typeface="Arial" pitchFamily="34" charset="0"/>
              </a:rPr>
              <a:t>a porovnání minulosti se </a:t>
            </a:r>
            <a:r>
              <a:rPr lang="cs-CZ" sz="1600" dirty="0" smtClean="0">
                <a:solidFill>
                  <a:schemeClr val="tx2"/>
                </a:solidFill>
                <a:latin typeface="Arial" pitchFamily="34" charset="0"/>
                <a:cs typeface="Arial" pitchFamily="34" charset="0"/>
              </a:rPr>
              <a:t>		    současností</a:t>
            </a:r>
            <a:r>
              <a:rPr lang="cs-CZ" sz="1600" dirty="0">
                <a:solidFill>
                  <a:schemeClr val="tx2"/>
                </a:solidFill>
                <a:latin typeface="Arial" pitchFamily="34" charset="0"/>
                <a:cs typeface="Arial" pitchFamily="34" charset="0"/>
              </a:rPr>
              <a:t/>
            </a:r>
            <a:br>
              <a:rPr lang="cs-CZ" sz="1600" dirty="0">
                <a:solidFill>
                  <a:schemeClr val="tx2"/>
                </a:solidFill>
                <a:latin typeface="Arial" pitchFamily="34" charset="0"/>
                <a:cs typeface="Arial" pitchFamily="34" charset="0"/>
              </a:rPr>
            </a:br>
            <a:r>
              <a:rPr lang="cs-CZ" sz="1600" dirty="0" smtClean="0">
                <a:solidFill>
                  <a:schemeClr val="tx2"/>
                </a:solidFill>
                <a:latin typeface="Arial" pitchFamily="34" charset="0"/>
                <a:cs typeface="Arial" pitchFamily="34" charset="0"/>
              </a:rPr>
              <a:t>		2</a:t>
            </a:r>
            <a:r>
              <a:rPr lang="cs-CZ" sz="1600" dirty="0">
                <a:solidFill>
                  <a:schemeClr val="tx2"/>
                </a:solidFill>
                <a:latin typeface="Arial" pitchFamily="34" charset="0"/>
                <a:cs typeface="Arial" pitchFamily="34" charset="0"/>
              </a:rPr>
              <a:t>. </a:t>
            </a:r>
            <a:r>
              <a:rPr lang="cs-CZ" sz="1600" dirty="0" smtClean="0">
                <a:solidFill>
                  <a:schemeClr val="tx2"/>
                </a:solidFill>
                <a:latin typeface="Arial" pitchFamily="34" charset="0"/>
                <a:cs typeface="Arial" pitchFamily="34" charset="0"/>
              </a:rPr>
              <a:t>návštěvy </a:t>
            </a:r>
            <a:r>
              <a:rPr lang="cs-CZ" sz="1600" dirty="0">
                <a:solidFill>
                  <a:schemeClr val="tx2"/>
                </a:solidFill>
                <a:latin typeface="Arial" pitchFamily="34" charset="0"/>
                <a:cs typeface="Arial" pitchFamily="34" charset="0"/>
              </a:rPr>
              <a:t>a exkurze do míst, kde se nejvíce tyto </a:t>
            </a:r>
            <a:r>
              <a:rPr lang="cs-CZ" sz="1600" dirty="0" smtClean="0">
                <a:solidFill>
                  <a:schemeClr val="tx2"/>
                </a:solidFill>
                <a:latin typeface="Arial" pitchFamily="34" charset="0"/>
                <a:cs typeface="Arial" pitchFamily="34" charset="0"/>
              </a:rPr>
              <a:t>		    	    principy </a:t>
            </a:r>
            <a:r>
              <a:rPr lang="cs-CZ" sz="1600" dirty="0">
                <a:solidFill>
                  <a:schemeClr val="tx2"/>
                </a:solidFill>
                <a:latin typeface="Arial" pitchFamily="34" charset="0"/>
                <a:cs typeface="Arial" pitchFamily="34" charset="0"/>
              </a:rPr>
              <a:t>zapisovaly do historie.</a:t>
            </a:r>
            <a:br>
              <a:rPr lang="cs-CZ" sz="1600" dirty="0">
                <a:solidFill>
                  <a:schemeClr val="tx2"/>
                </a:solidFill>
                <a:latin typeface="Arial" pitchFamily="34" charset="0"/>
                <a:cs typeface="Arial" pitchFamily="34" charset="0"/>
              </a:rPr>
            </a:br>
            <a:r>
              <a:rPr lang="cs-CZ" sz="1600" dirty="0" smtClean="0">
                <a:solidFill>
                  <a:schemeClr val="tx2"/>
                </a:solidFill>
                <a:latin typeface="Arial" pitchFamily="34" charset="0"/>
                <a:cs typeface="Arial" pitchFamily="34" charset="0"/>
              </a:rPr>
              <a:t>		3</a:t>
            </a:r>
            <a:r>
              <a:rPr lang="cs-CZ" sz="1600" dirty="0">
                <a:solidFill>
                  <a:schemeClr val="tx2"/>
                </a:solidFill>
                <a:latin typeface="Arial" pitchFamily="34" charset="0"/>
                <a:cs typeface="Arial" pitchFamily="34" charset="0"/>
              </a:rPr>
              <a:t>. </a:t>
            </a:r>
            <a:r>
              <a:rPr lang="cs-CZ" sz="1600" dirty="0" smtClean="0">
                <a:solidFill>
                  <a:schemeClr val="tx2"/>
                </a:solidFill>
                <a:latin typeface="Arial" pitchFamily="34" charset="0"/>
                <a:cs typeface="Arial" pitchFamily="34" charset="0"/>
              </a:rPr>
              <a:t>besedy</a:t>
            </a:r>
            <a:r>
              <a:rPr lang="cs-CZ" sz="1600" dirty="0">
                <a:solidFill>
                  <a:schemeClr val="tx2"/>
                </a:solidFill>
                <a:latin typeface="Arial" pitchFamily="34" charset="0"/>
                <a:cs typeface="Arial" pitchFamily="34" charset="0"/>
              </a:rPr>
              <a:t>, diskuse a debaty s osobnostmi historie i </a:t>
            </a:r>
            <a:r>
              <a:rPr lang="cs-CZ" sz="1600" dirty="0" smtClean="0">
                <a:solidFill>
                  <a:schemeClr val="tx2"/>
                </a:solidFill>
                <a:latin typeface="Arial" pitchFamily="34" charset="0"/>
                <a:cs typeface="Arial" pitchFamily="34" charset="0"/>
              </a:rPr>
              <a:t>		    současnosti</a:t>
            </a:r>
            <a:r>
              <a:rPr lang="cs-CZ" sz="1600" dirty="0">
                <a:solidFill>
                  <a:schemeClr val="tx2"/>
                </a:solidFill>
                <a:latin typeface="Arial" pitchFamily="34" charset="0"/>
                <a:cs typeface="Arial" pitchFamily="34" charset="0"/>
              </a:rPr>
              <a:t/>
            </a:r>
            <a:br>
              <a:rPr lang="cs-CZ" sz="1600" dirty="0">
                <a:solidFill>
                  <a:schemeClr val="tx2"/>
                </a:solidFill>
                <a:latin typeface="Arial" pitchFamily="34" charset="0"/>
                <a:cs typeface="Arial" pitchFamily="34" charset="0"/>
              </a:rPr>
            </a:br>
            <a:r>
              <a:rPr lang="cs-CZ" sz="1600" dirty="0" smtClean="0">
                <a:solidFill>
                  <a:schemeClr val="tx2"/>
                </a:solidFill>
                <a:latin typeface="Arial" pitchFamily="34" charset="0"/>
                <a:cs typeface="Arial" pitchFamily="34" charset="0"/>
              </a:rPr>
              <a:t>		4</a:t>
            </a:r>
            <a:r>
              <a:rPr lang="cs-CZ" sz="1600" dirty="0">
                <a:solidFill>
                  <a:schemeClr val="tx2"/>
                </a:solidFill>
                <a:latin typeface="Arial" pitchFamily="34" charset="0"/>
                <a:cs typeface="Arial" pitchFamily="34" charset="0"/>
              </a:rPr>
              <a:t>. </a:t>
            </a:r>
            <a:r>
              <a:rPr lang="cs-CZ" sz="1600" dirty="0" smtClean="0">
                <a:solidFill>
                  <a:schemeClr val="tx2"/>
                </a:solidFill>
                <a:latin typeface="Arial" pitchFamily="34" charset="0"/>
                <a:cs typeface="Arial" pitchFamily="34" charset="0"/>
              </a:rPr>
              <a:t>putování </a:t>
            </a:r>
            <a:r>
              <a:rPr lang="cs-CZ" sz="1600" dirty="0">
                <a:solidFill>
                  <a:schemeClr val="tx2"/>
                </a:solidFill>
                <a:latin typeface="Arial" pitchFamily="34" charset="0"/>
                <a:cs typeface="Arial" pitchFamily="34" charset="0"/>
              </a:rPr>
              <a:t>po místech určující nejen historii, ale i </a:t>
            </a:r>
            <a:r>
              <a:rPr lang="cs-CZ" sz="1600" dirty="0" smtClean="0">
                <a:solidFill>
                  <a:schemeClr val="tx2"/>
                </a:solidFill>
                <a:latin typeface="Arial" pitchFamily="34" charset="0"/>
                <a:cs typeface="Arial" pitchFamily="34" charset="0"/>
              </a:rPr>
              <a:t>			    současnost </a:t>
            </a:r>
            <a:r>
              <a:rPr lang="cs-CZ" sz="1600" dirty="0">
                <a:solidFill>
                  <a:schemeClr val="tx2"/>
                </a:solidFill>
                <a:latin typeface="Arial" pitchFamily="34" charset="0"/>
                <a:cs typeface="Arial" pitchFamily="34" charset="0"/>
              </a:rPr>
              <a:t>ve svém nejbližším okolí.</a:t>
            </a:r>
            <a:br>
              <a:rPr lang="cs-CZ" sz="1600" dirty="0">
                <a:solidFill>
                  <a:schemeClr val="tx2"/>
                </a:solidFill>
                <a:latin typeface="Arial" pitchFamily="34" charset="0"/>
                <a:cs typeface="Arial" pitchFamily="34" charset="0"/>
              </a:rPr>
            </a:br>
            <a:r>
              <a:rPr lang="cs-CZ" sz="500" dirty="0" smtClean="0">
                <a:solidFill>
                  <a:schemeClr val="tx2"/>
                </a:solidFill>
                <a:latin typeface="Arial" pitchFamily="34" charset="0"/>
                <a:cs typeface="Arial" pitchFamily="34" charset="0"/>
              </a:rPr>
              <a:t/>
            </a:r>
            <a:br>
              <a:rPr lang="cs-CZ" sz="500" dirty="0" smtClean="0">
                <a:solidFill>
                  <a:schemeClr val="tx2"/>
                </a:solidFill>
                <a:latin typeface="Arial" pitchFamily="34" charset="0"/>
                <a:cs typeface="Arial" pitchFamily="34" charset="0"/>
              </a:rPr>
            </a:br>
            <a:r>
              <a:rPr lang="cs-CZ" sz="1600" dirty="0" smtClean="0">
                <a:solidFill>
                  <a:schemeClr val="tx2"/>
                </a:solidFill>
                <a:latin typeface="Arial" pitchFamily="34" charset="0"/>
                <a:cs typeface="Arial" pitchFamily="34" charset="0"/>
              </a:rPr>
              <a:t>Cílová skupina:	</a:t>
            </a:r>
            <a:r>
              <a:rPr lang="cs-CZ" sz="1600" dirty="0">
                <a:solidFill>
                  <a:schemeClr val="tx2"/>
                </a:solidFill>
                <a:latin typeface="Arial" pitchFamily="34" charset="0"/>
                <a:cs typeface="Arial" pitchFamily="34" charset="0"/>
              </a:rPr>
              <a:t>Žáci středních škol a pedagogové. </a:t>
            </a:r>
            <a:r>
              <a:rPr lang="cs-CZ" sz="1600" dirty="0" smtClean="0">
                <a:solidFill>
                  <a:schemeClr val="tx2"/>
                </a:solidFill>
                <a:latin typeface="Arial" pitchFamily="34" charset="0"/>
                <a:cs typeface="Arial" pitchFamily="34" charset="0"/>
              </a:rPr>
              <a:t>Společné </a:t>
            </a:r>
            <a:r>
              <a:rPr lang="cs-CZ" sz="1600" dirty="0">
                <a:solidFill>
                  <a:schemeClr val="tx2"/>
                </a:solidFill>
                <a:latin typeface="Arial" pitchFamily="34" charset="0"/>
                <a:cs typeface="Arial" pitchFamily="34" charset="0"/>
              </a:rPr>
              <a:t>aktivity </a:t>
            </a:r>
            <a:r>
              <a:rPr lang="cs-CZ" sz="1600" dirty="0" smtClean="0">
                <a:solidFill>
                  <a:schemeClr val="tx2"/>
                </a:solidFill>
                <a:latin typeface="Arial" pitchFamily="34" charset="0"/>
                <a:cs typeface="Arial" pitchFamily="34" charset="0"/>
              </a:rPr>
              <a:t>		s</a:t>
            </a:r>
            <a:r>
              <a:rPr lang="cs-CZ" sz="1600" dirty="0">
                <a:solidFill>
                  <a:schemeClr val="tx2"/>
                </a:solidFill>
                <a:latin typeface="Arial" pitchFamily="34" charset="0"/>
                <a:cs typeface="Arial" pitchFamily="34" charset="0"/>
              </a:rPr>
              <a:t> vybranými žáky např. </a:t>
            </a:r>
            <a:r>
              <a:rPr lang="cs-CZ" sz="1600" dirty="0" smtClean="0">
                <a:solidFill>
                  <a:schemeClr val="tx2"/>
                </a:solidFill>
                <a:latin typeface="Arial" pitchFamily="34" charset="0"/>
                <a:cs typeface="Arial" pitchFamily="34" charset="0"/>
              </a:rPr>
              <a:t>9</a:t>
            </a:r>
            <a:r>
              <a:rPr lang="cs-CZ" sz="1600" dirty="0">
                <a:solidFill>
                  <a:schemeClr val="tx2"/>
                </a:solidFill>
                <a:latin typeface="Arial" pitchFamily="34" charset="0"/>
                <a:cs typeface="Arial" pitchFamily="34" charset="0"/>
              </a:rPr>
              <a:t>. tříd základní školy. </a:t>
            </a:r>
            <a:r>
              <a:rPr lang="cs-CZ" sz="1600" dirty="0" smtClean="0">
                <a:solidFill>
                  <a:schemeClr val="tx2"/>
                </a:solidFill>
                <a:latin typeface="Arial" pitchFamily="34" charset="0"/>
                <a:cs typeface="Arial" pitchFamily="34" charset="0"/>
              </a:rPr>
              <a:t/>
            </a:r>
            <a:br>
              <a:rPr lang="cs-CZ" sz="1600" dirty="0" smtClean="0">
                <a:solidFill>
                  <a:schemeClr val="tx2"/>
                </a:solidFill>
                <a:latin typeface="Arial" pitchFamily="34" charset="0"/>
                <a:cs typeface="Arial" pitchFamily="34" charset="0"/>
              </a:rPr>
            </a:br>
            <a:endParaRPr lang="cs-CZ" sz="1600" cap="all" dirty="0">
              <a:solidFill>
                <a:schemeClr val="tx2"/>
              </a:solidFill>
              <a:latin typeface="Arial" pitchFamily="34" charset="0"/>
              <a:cs typeface="Arial" pitchFamily="34" charset="0"/>
            </a:endParaRPr>
          </a:p>
        </p:txBody>
      </p:sp>
      <p:sp>
        <p:nvSpPr>
          <p:cNvPr id="5" name="Nadpis 1"/>
          <p:cNvSpPr txBox="1">
            <a:spLocks/>
          </p:cNvSpPr>
          <p:nvPr/>
        </p:nvSpPr>
        <p:spPr>
          <a:xfrm>
            <a:off x="971600" y="1412776"/>
            <a:ext cx="7772400" cy="504056"/>
          </a:xfrm>
          <a:prstGeom prst="rect">
            <a:avLst/>
          </a:prstGeom>
        </p:spPr>
        <p:txBody>
          <a:bodyPr vert="horz" lIns="91440" tIns="45720" rIns="91440" bIns="45720" rtlCol="0" anchor="ctr">
            <a:no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cs-CZ" sz="3200" i="0" u="none" strike="noStrike" kern="1200" cap="all" spc="0" normalizeH="0" baseline="0" noProof="0" dirty="0" smtClean="0">
                <a:ln>
                  <a:noFill/>
                </a:ln>
                <a:solidFill>
                  <a:schemeClr val="tx2"/>
                </a:solidFill>
                <a:effectLst/>
                <a:uLnTx/>
                <a:uFillTx/>
                <a:latin typeface="Arial" pitchFamily="34" charset="0"/>
                <a:ea typeface="+mj-ea"/>
                <a:cs typeface="Arial" pitchFamily="34" charset="0"/>
              </a:rPr>
              <a:t>Šablona 4 – </a:t>
            </a:r>
            <a:r>
              <a:rPr kumimoji="0" lang="cs-CZ" sz="2100" i="0" u="none" strike="noStrike" kern="1200" cap="all" spc="0" normalizeH="0" baseline="0" noProof="0" dirty="0" smtClean="0">
                <a:ln>
                  <a:noFill/>
                </a:ln>
                <a:solidFill>
                  <a:schemeClr val="tx2"/>
                </a:solidFill>
                <a:effectLst/>
                <a:uLnTx/>
                <a:uFillTx/>
                <a:latin typeface="Arial" pitchFamily="34" charset="0"/>
                <a:ea typeface="+mj-ea"/>
                <a:cs typeface="Arial" pitchFamily="34" charset="0"/>
              </a:rPr>
              <a:t>etika, odpovědnost, morálka</a:t>
            </a:r>
          </a:p>
        </p:txBody>
      </p:sp>
      <p:sp>
        <p:nvSpPr>
          <p:cNvPr id="7" name="Nadpis 1"/>
          <p:cNvSpPr txBox="1">
            <a:spLocks/>
          </p:cNvSpPr>
          <p:nvPr/>
        </p:nvSpPr>
        <p:spPr>
          <a:xfrm>
            <a:off x="539552" y="548680"/>
            <a:ext cx="2952328" cy="504056"/>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cs-CZ" sz="1200" b="0" i="0" u="none" strike="noStrike" kern="1200" cap="all" spc="0" normalizeH="0" baseline="0" noProof="0" dirty="0" smtClean="0">
                <a:ln>
                  <a:noFill/>
                </a:ln>
                <a:solidFill>
                  <a:schemeClr val="tx2"/>
                </a:solidFill>
                <a:effectLst/>
                <a:uLnTx/>
                <a:uFillTx/>
                <a:latin typeface="Arial" pitchFamily="34" charset="0"/>
                <a:ea typeface="+mj-ea"/>
                <a:cs typeface="Arial" pitchFamily="34" charset="0"/>
              </a:rPr>
              <a:t>KAP nepovinná témata</a:t>
            </a:r>
          </a:p>
        </p:txBody>
      </p:sp>
      <p:pic>
        <p:nvPicPr>
          <p:cNvPr id="1026" name="Picture 2" descr="logolink_MSMT_VVV_hor_barva_cz"/>
          <p:cNvPicPr>
            <a:picLocks noChangeAspect="1" noChangeArrowheads="1"/>
          </p:cNvPicPr>
          <p:nvPr/>
        </p:nvPicPr>
        <p:blipFill>
          <a:blip r:embed="rId2" cstate="print"/>
          <a:srcRect/>
          <a:stretch>
            <a:fillRect/>
          </a:stretch>
        </p:blipFill>
        <p:spPr bwMode="auto">
          <a:xfrm>
            <a:off x="5868144" y="476672"/>
            <a:ext cx="2448272" cy="544435"/>
          </a:xfrm>
          <a:prstGeom prst="rect">
            <a:avLst/>
          </a:prstGeom>
          <a:noFill/>
          <a:ln w="9525">
            <a:noFill/>
            <a:miter lim="800000"/>
            <a:headEnd/>
            <a:tailEnd/>
          </a:ln>
        </p:spPr>
      </p:pic>
      <p:cxnSp>
        <p:nvCxnSpPr>
          <p:cNvPr id="11" name="Přímá spojovací čára 10"/>
          <p:cNvCxnSpPr/>
          <p:nvPr/>
        </p:nvCxnSpPr>
        <p:spPr>
          <a:xfrm>
            <a:off x="1043608" y="980728"/>
            <a:ext cx="7128792"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p:pull/>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971600" y="2060848"/>
            <a:ext cx="7128792" cy="4104456"/>
          </a:xfrm>
        </p:spPr>
        <p:txBody>
          <a:bodyPr>
            <a:noAutofit/>
          </a:bodyPr>
          <a:lstStyle/>
          <a:p>
            <a:pPr algn="l"/>
            <a:r>
              <a:rPr lang="cs-CZ" sz="1600" dirty="0" smtClean="0">
                <a:solidFill>
                  <a:schemeClr val="tx2"/>
                </a:solidFill>
                <a:latin typeface="Arial" pitchFamily="34" charset="0"/>
                <a:cs typeface="Arial" pitchFamily="34" charset="0"/>
              </a:rPr>
              <a:t>Název</a:t>
            </a:r>
            <a:r>
              <a:rPr lang="cs-CZ" sz="1600" cap="all" dirty="0" smtClean="0">
                <a:solidFill>
                  <a:schemeClr val="tx2"/>
                </a:solidFill>
                <a:latin typeface="Arial" pitchFamily="34" charset="0"/>
                <a:cs typeface="Arial" pitchFamily="34" charset="0"/>
              </a:rPr>
              <a:t>: 	</a:t>
            </a:r>
            <a:r>
              <a:rPr lang="cs-CZ" sz="1600" dirty="0">
                <a:solidFill>
                  <a:schemeClr val="tx2"/>
                </a:solidFill>
                <a:latin typeface="Arial" pitchFamily="34" charset="0"/>
                <a:cs typeface="Arial" pitchFamily="34" charset="0"/>
              </a:rPr>
              <a:t>Posílení úrovně čtenářské gramotnosti žáků středních škol</a:t>
            </a:r>
            <a:r>
              <a:rPr lang="cs-CZ" sz="1600" dirty="0" smtClean="0">
                <a:solidFill>
                  <a:schemeClr val="tx2"/>
                </a:solidFill>
                <a:latin typeface="Arial" pitchFamily="34" charset="0"/>
                <a:cs typeface="Arial" pitchFamily="34" charset="0"/>
              </a:rPr>
              <a:t/>
            </a:r>
            <a:br>
              <a:rPr lang="cs-CZ" sz="1600" dirty="0" smtClean="0">
                <a:solidFill>
                  <a:schemeClr val="tx2"/>
                </a:solidFill>
                <a:latin typeface="Arial" pitchFamily="34" charset="0"/>
                <a:cs typeface="Arial" pitchFamily="34" charset="0"/>
              </a:rPr>
            </a:br>
            <a:r>
              <a:rPr lang="cs-CZ" sz="800" dirty="0" smtClean="0">
                <a:solidFill>
                  <a:schemeClr val="tx2"/>
                </a:solidFill>
                <a:latin typeface="Arial" pitchFamily="34" charset="0"/>
                <a:cs typeface="Arial" pitchFamily="34" charset="0"/>
              </a:rPr>
              <a:t/>
            </a:r>
            <a:br>
              <a:rPr lang="cs-CZ" sz="800" dirty="0" smtClean="0">
                <a:solidFill>
                  <a:schemeClr val="tx2"/>
                </a:solidFill>
                <a:latin typeface="Arial" pitchFamily="34" charset="0"/>
                <a:cs typeface="Arial" pitchFamily="34" charset="0"/>
              </a:rPr>
            </a:br>
            <a:r>
              <a:rPr lang="cs-CZ" sz="1600" dirty="0" smtClean="0">
                <a:solidFill>
                  <a:schemeClr val="tx2"/>
                </a:solidFill>
                <a:latin typeface="Arial" pitchFamily="34" charset="0"/>
                <a:cs typeface="Arial" pitchFamily="34" charset="0"/>
              </a:rPr>
              <a:t>Cíle:	</a:t>
            </a:r>
            <a:r>
              <a:rPr lang="cs-CZ" sz="1600" dirty="0">
                <a:solidFill>
                  <a:schemeClr val="tx2"/>
                </a:solidFill>
                <a:latin typeface="Arial" pitchFamily="34" charset="0"/>
                <a:cs typeface="Arial" pitchFamily="34" charset="0"/>
              </a:rPr>
              <a:t>Rozvoj a posílení jazykových dovedností v mateřském jazyce, </a:t>
            </a:r>
            <a:r>
              <a:rPr lang="cs-CZ" sz="1600" dirty="0" smtClean="0">
                <a:solidFill>
                  <a:schemeClr val="tx2"/>
                </a:solidFill>
                <a:latin typeface="Arial" pitchFamily="34" charset="0"/>
                <a:cs typeface="Arial" pitchFamily="34" charset="0"/>
              </a:rPr>
              <a:t>	prohloubení </a:t>
            </a:r>
            <a:r>
              <a:rPr lang="cs-CZ" sz="1600" dirty="0">
                <a:solidFill>
                  <a:schemeClr val="tx2"/>
                </a:solidFill>
                <a:latin typeface="Arial" pitchFamily="34" charset="0"/>
                <a:cs typeface="Arial" pitchFamily="34" charset="0"/>
              </a:rPr>
              <a:t>čtenářské gramotnosti a posílení přípravy k maturitní </a:t>
            </a:r>
            <a:r>
              <a:rPr lang="cs-CZ" sz="1600" dirty="0" smtClean="0">
                <a:solidFill>
                  <a:schemeClr val="tx2"/>
                </a:solidFill>
                <a:latin typeface="Arial" pitchFamily="34" charset="0"/>
                <a:cs typeface="Arial" pitchFamily="34" charset="0"/>
              </a:rPr>
              <a:t>	zkoušce </a:t>
            </a:r>
            <a:r>
              <a:rPr lang="cs-CZ" sz="1600" dirty="0">
                <a:solidFill>
                  <a:schemeClr val="tx2"/>
                </a:solidFill>
                <a:latin typeface="Arial" pitchFamily="34" charset="0"/>
                <a:cs typeface="Arial" pitchFamily="34" charset="0"/>
              </a:rPr>
              <a:t>z českého jazyka</a:t>
            </a:r>
            <a:br>
              <a:rPr lang="cs-CZ" sz="1600" dirty="0">
                <a:solidFill>
                  <a:schemeClr val="tx2"/>
                </a:solidFill>
                <a:latin typeface="Arial" pitchFamily="34" charset="0"/>
                <a:cs typeface="Arial" pitchFamily="34" charset="0"/>
              </a:rPr>
            </a:br>
            <a:r>
              <a:rPr lang="cs-CZ" sz="800" dirty="0" smtClean="0">
                <a:solidFill>
                  <a:schemeClr val="tx2"/>
                </a:solidFill>
                <a:latin typeface="Arial" pitchFamily="34" charset="0"/>
                <a:cs typeface="Arial" pitchFamily="34" charset="0"/>
              </a:rPr>
              <a:t/>
            </a:r>
            <a:br>
              <a:rPr lang="cs-CZ" sz="800" dirty="0" smtClean="0">
                <a:solidFill>
                  <a:schemeClr val="tx2"/>
                </a:solidFill>
                <a:latin typeface="Arial" pitchFamily="34" charset="0"/>
                <a:cs typeface="Arial" pitchFamily="34" charset="0"/>
              </a:rPr>
            </a:br>
            <a:r>
              <a:rPr lang="cs-CZ" sz="1600" dirty="0" smtClean="0">
                <a:solidFill>
                  <a:schemeClr val="tx2"/>
                </a:solidFill>
                <a:latin typeface="Arial" pitchFamily="34" charset="0"/>
                <a:cs typeface="Arial" pitchFamily="34" charset="0"/>
              </a:rPr>
              <a:t>Realizace:	</a:t>
            </a:r>
            <a:r>
              <a:rPr lang="cs-CZ" sz="1600" dirty="0">
                <a:solidFill>
                  <a:schemeClr val="tx2"/>
                </a:solidFill>
                <a:latin typeface="Arial" pitchFamily="34" charset="0"/>
                <a:cs typeface="Arial" pitchFamily="34" charset="0"/>
              </a:rPr>
              <a:t>1. </a:t>
            </a:r>
            <a:r>
              <a:rPr lang="cs-CZ" sz="1600" dirty="0" smtClean="0">
                <a:solidFill>
                  <a:schemeClr val="tx2"/>
                </a:solidFill>
                <a:latin typeface="Arial" pitchFamily="34" charset="0"/>
                <a:cs typeface="Arial" pitchFamily="34" charset="0"/>
              </a:rPr>
              <a:t>čtenářské dílny</a:t>
            </a:r>
            <a:r>
              <a:rPr lang="cs-CZ" sz="1600" dirty="0">
                <a:solidFill>
                  <a:schemeClr val="tx2"/>
                </a:solidFill>
                <a:latin typeface="Arial" pitchFamily="34" charset="0"/>
                <a:cs typeface="Arial" pitchFamily="34" charset="0"/>
              </a:rPr>
              <a:t/>
            </a:r>
            <a:br>
              <a:rPr lang="cs-CZ" sz="1600" dirty="0">
                <a:solidFill>
                  <a:schemeClr val="tx2"/>
                </a:solidFill>
                <a:latin typeface="Arial" pitchFamily="34" charset="0"/>
                <a:cs typeface="Arial" pitchFamily="34" charset="0"/>
              </a:rPr>
            </a:br>
            <a:r>
              <a:rPr lang="cs-CZ" sz="1600" dirty="0" smtClean="0">
                <a:solidFill>
                  <a:schemeClr val="tx2"/>
                </a:solidFill>
                <a:latin typeface="Arial" pitchFamily="34" charset="0"/>
                <a:cs typeface="Arial" pitchFamily="34" charset="0"/>
              </a:rPr>
              <a:t>		2</a:t>
            </a:r>
            <a:r>
              <a:rPr lang="cs-CZ" sz="1600" dirty="0">
                <a:solidFill>
                  <a:schemeClr val="tx2"/>
                </a:solidFill>
                <a:latin typeface="Arial" pitchFamily="34" charset="0"/>
                <a:cs typeface="Arial" pitchFamily="34" charset="0"/>
              </a:rPr>
              <a:t>. </a:t>
            </a:r>
            <a:r>
              <a:rPr lang="cs-CZ" sz="1600" dirty="0" smtClean="0">
                <a:solidFill>
                  <a:schemeClr val="tx2"/>
                </a:solidFill>
                <a:latin typeface="Arial" pitchFamily="34" charset="0"/>
                <a:cs typeface="Arial" pitchFamily="34" charset="0"/>
              </a:rPr>
              <a:t>slohové </a:t>
            </a:r>
            <a:r>
              <a:rPr lang="cs-CZ" sz="1600" dirty="0">
                <a:solidFill>
                  <a:schemeClr val="tx2"/>
                </a:solidFill>
                <a:latin typeface="Arial" pitchFamily="34" charset="0"/>
                <a:cs typeface="Arial" pitchFamily="34" charset="0"/>
              </a:rPr>
              <a:t>a stylizační </a:t>
            </a:r>
            <a:r>
              <a:rPr lang="cs-CZ" sz="1600" dirty="0" smtClean="0">
                <a:solidFill>
                  <a:schemeClr val="tx2"/>
                </a:solidFill>
                <a:latin typeface="Arial" pitchFamily="34" charset="0"/>
                <a:cs typeface="Arial" pitchFamily="34" charset="0"/>
              </a:rPr>
              <a:t>dílny </a:t>
            </a:r>
            <a:r>
              <a:rPr lang="cs-CZ" sz="1600" dirty="0">
                <a:solidFill>
                  <a:schemeClr val="tx2"/>
                </a:solidFill>
                <a:latin typeface="Arial" pitchFamily="34" charset="0"/>
                <a:cs typeface="Arial" pitchFamily="34" charset="0"/>
              </a:rPr>
              <a:t/>
            </a:r>
            <a:br>
              <a:rPr lang="cs-CZ" sz="1600" dirty="0">
                <a:solidFill>
                  <a:schemeClr val="tx2"/>
                </a:solidFill>
                <a:latin typeface="Arial" pitchFamily="34" charset="0"/>
                <a:cs typeface="Arial" pitchFamily="34" charset="0"/>
              </a:rPr>
            </a:br>
            <a:r>
              <a:rPr lang="cs-CZ" sz="1600" dirty="0" smtClean="0">
                <a:solidFill>
                  <a:schemeClr val="tx2"/>
                </a:solidFill>
                <a:latin typeface="Arial" pitchFamily="34" charset="0"/>
                <a:cs typeface="Arial" pitchFamily="34" charset="0"/>
              </a:rPr>
              <a:t>		3</a:t>
            </a:r>
            <a:r>
              <a:rPr lang="cs-CZ" sz="1600" dirty="0">
                <a:solidFill>
                  <a:schemeClr val="tx2"/>
                </a:solidFill>
                <a:latin typeface="Arial" pitchFamily="34" charset="0"/>
                <a:cs typeface="Arial" pitchFamily="34" charset="0"/>
              </a:rPr>
              <a:t>. </a:t>
            </a:r>
            <a:r>
              <a:rPr lang="cs-CZ" sz="1600" dirty="0" smtClean="0">
                <a:solidFill>
                  <a:schemeClr val="tx2"/>
                </a:solidFill>
                <a:latin typeface="Arial" pitchFamily="34" charset="0"/>
                <a:cs typeface="Arial" pitchFamily="34" charset="0"/>
              </a:rPr>
              <a:t>malá </a:t>
            </a:r>
            <a:r>
              <a:rPr lang="cs-CZ" sz="1600" dirty="0">
                <a:solidFill>
                  <a:schemeClr val="tx2"/>
                </a:solidFill>
                <a:latin typeface="Arial" pitchFamily="34" charset="0"/>
                <a:cs typeface="Arial" pitchFamily="34" charset="0"/>
              </a:rPr>
              <a:t>dílna tvůrčího </a:t>
            </a:r>
            <a:r>
              <a:rPr lang="cs-CZ" sz="1600" dirty="0" smtClean="0">
                <a:solidFill>
                  <a:schemeClr val="tx2"/>
                </a:solidFill>
                <a:latin typeface="Arial" pitchFamily="34" charset="0"/>
                <a:cs typeface="Arial" pitchFamily="34" charset="0"/>
              </a:rPr>
              <a:t>psaní</a:t>
            </a:r>
            <a:r>
              <a:rPr lang="cs-CZ" sz="1600" dirty="0">
                <a:solidFill>
                  <a:schemeClr val="tx2"/>
                </a:solidFill>
                <a:latin typeface="Arial" pitchFamily="34" charset="0"/>
                <a:cs typeface="Arial" pitchFamily="34" charset="0"/>
              </a:rPr>
              <a:t/>
            </a:r>
            <a:br>
              <a:rPr lang="cs-CZ" sz="1600" dirty="0">
                <a:solidFill>
                  <a:schemeClr val="tx2"/>
                </a:solidFill>
                <a:latin typeface="Arial" pitchFamily="34" charset="0"/>
                <a:cs typeface="Arial" pitchFamily="34" charset="0"/>
              </a:rPr>
            </a:br>
            <a:r>
              <a:rPr lang="cs-CZ" sz="1600" dirty="0" smtClean="0">
                <a:solidFill>
                  <a:schemeClr val="tx2"/>
                </a:solidFill>
                <a:latin typeface="Arial" pitchFamily="34" charset="0"/>
                <a:cs typeface="Arial" pitchFamily="34" charset="0"/>
              </a:rPr>
              <a:t>		4</a:t>
            </a:r>
            <a:r>
              <a:rPr lang="cs-CZ" sz="1600" dirty="0">
                <a:solidFill>
                  <a:schemeClr val="tx2"/>
                </a:solidFill>
                <a:latin typeface="Arial" pitchFamily="34" charset="0"/>
                <a:cs typeface="Arial" pitchFamily="34" charset="0"/>
              </a:rPr>
              <a:t>. </a:t>
            </a:r>
            <a:r>
              <a:rPr lang="cs-CZ" sz="1600" dirty="0" smtClean="0">
                <a:solidFill>
                  <a:schemeClr val="tx2"/>
                </a:solidFill>
                <a:latin typeface="Arial" pitchFamily="34" charset="0"/>
                <a:cs typeface="Arial" pitchFamily="34" charset="0"/>
              </a:rPr>
              <a:t>semináře </a:t>
            </a:r>
            <a:r>
              <a:rPr lang="cs-CZ" sz="1600" dirty="0">
                <a:solidFill>
                  <a:schemeClr val="tx2"/>
                </a:solidFill>
                <a:latin typeface="Arial" pitchFamily="34" charset="0"/>
                <a:cs typeface="Arial" pitchFamily="34" charset="0"/>
              </a:rPr>
              <a:t>nebo besedy se spisovateli, </a:t>
            </a:r>
            <a:r>
              <a:rPr lang="cs-CZ" sz="1600" dirty="0" smtClean="0">
                <a:solidFill>
                  <a:schemeClr val="tx2"/>
                </a:solidFill>
                <a:latin typeface="Arial" pitchFamily="34" charset="0"/>
                <a:cs typeface="Arial" pitchFamily="34" charset="0"/>
              </a:rPr>
              <a:t>novináři</a:t>
            </a:r>
            <a:r>
              <a:rPr lang="cs-CZ" sz="1600" dirty="0">
                <a:solidFill>
                  <a:schemeClr val="tx2"/>
                </a:solidFill>
                <a:latin typeface="Arial" pitchFamily="34" charset="0"/>
                <a:cs typeface="Arial" pitchFamily="34" charset="0"/>
              </a:rPr>
              <a:t/>
            </a:r>
            <a:br>
              <a:rPr lang="cs-CZ" sz="1600" dirty="0">
                <a:solidFill>
                  <a:schemeClr val="tx2"/>
                </a:solidFill>
                <a:latin typeface="Arial" pitchFamily="34" charset="0"/>
                <a:cs typeface="Arial" pitchFamily="34" charset="0"/>
              </a:rPr>
            </a:br>
            <a:r>
              <a:rPr lang="cs-CZ" sz="1600" dirty="0" smtClean="0">
                <a:solidFill>
                  <a:schemeClr val="tx2"/>
                </a:solidFill>
                <a:latin typeface="Arial" pitchFamily="34" charset="0"/>
                <a:cs typeface="Arial" pitchFamily="34" charset="0"/>
              </a:rPr>
              <a:t>		5</a:t>
            </a:r>
            <a:r>
              <a:rPr lang="cs-CZ" sz="1600" dirty="0">
                <a:solidFill>
                  <a:schemeClr val="tx2"/>
                </a:solidFill>
                <a:latin typeface="Arial" pitchFamily="34" charset="0"/>
                <a:cs typeface="Arial" pitchFamily="34" charset="0"/>
              </a:rPr>
              <a:t>. </a:t>
            </a:r>
            <a:r>
              <a:rPr lang="cs-CZ" sz="1600" dirty="0" smtClean="0">
                <a:solidFill>
                  <a:schemeClr val="tx2"/>
                </a:solidFill>
                <a:latin typeface="Arial" pitchFamily="34" charset="0"/>
                <a:cs typeface="Arial" pitchFamily="34" charset="0"/>
              </a:rPr>
              <a:t>cvičení </a:t>
            </a:r>
            <a:r>
              <a:rPr lang="cs-CZ" sz="1600" dirty="0">
                <a:solidFill>
                  <a:schemeClr val="tx2"/>
                </a:solidFill>
                <a:latin typeface="Arial" pitchFamily="34" charset="0"/>
                <a:cs typeface="Arial" pitchFamily="34" charset="0"/>
              </a:rPr>
              <a:t>na rozvoj slovní zásoby, vyjadřovacích </a:t>
            </a:r>
            <a:r>
              <a:rPr lang="cs-CZ" sz="1600" dirty="0" smtClean="0">
                <a:solidFill>
                  <a:schemeClr val="tx2"/>
                </a:solidFill>
                <a:latin typeface="Arial" pitchFamily="34" charset="0"/>
                <a:cs typeface="Arial" pitchFamily="34" charset="0"/>
              </a:rPr>
              <a:t>			    schopností, práce </a:t>
            </a:r>
            <a:r>
              <a:rPr lang="cs-CZ" sz="1600" dirty="0">
                <a:solidFill>
                  <a:schemeClr val="tx2"/>
                </a:solidFill>
                <a:latin typeface="Arial" pitchFamily="34" charset="0"/>
                <a:cs typeface="Arial" pitchFamily="34" charset="0"/>
              </a:rPr>
              <a:t>s vrstvami </a:t>
            </a:r>
            <a:r>
              <a:rPr lang="cs-CZ" sz="1600" dirty="0" smtClean="0">
                <a:solidFill>
                  <a:schemeClr val="tx2"/>
                </a:solidFill>
                <a:latin typeface="Arial" pitchFamily="34" charset="0"/>
                <a:cs typeface="Arial" pitchFamily="34" charset="0"/>
              </a:rPr>
              <a:t>jazyka </a:t>
            </a:r>
            <a:r>
              <a:rPr lang="cs-CZ" sz="1600" dirty="0">
                <a:solidFill>
                  <a:schemeClr val="tx2"/>
                </a:solidFill>
                <a:latin typeface="Arial" pitchFamily="34" charset="0"/>
                <a:cs typeface="Arial" pitchFamily="34" charset="0"/>
              </a:rPr>
              <a:t/>
            </a:r>
            <a:br>
              <a:rPr lang="cs-CZ" sz="1600" dirty="0">
                <a:solidFill>
                  <a:schemeClr val="tx2"/>
                </a:solidFill>
                <a:latin typeface="Arial" pitchFamily="34" charset="0"/>
                <a:cs typeface="Arial" pitchFamily="34" charset="0"/>
              </a:rPr>
            </a:br>
            <a:r>
              <a:rPr lang="cs-CZ" sz="1600" dirty="0" smtClean="0">
                <a:solidFill>
                  <a:schemeClr val="tx2"/>
                </a:solidFill>
                <a:latin typeface="Arial" pitchFamily="34" charset="0"/>
                <a:cs typeface="Arial" pitchFamily="34" charset="0"/>
              </a:rPr>
              <a:t>		6</a:t>
            </a:r>
            <a:r>
              <a:rPr lang="cs-CZ" sz="1600" dirty="0">
                <a:solidFill>
                  <a:schemeClr val="tx2"/>
                </a:solidFill>
                <a:latin typeface="Arial" pitchFamily="34" charset="0"/>
                <a:cs typeface="Arial" pitchFamily="34" charset="0"/>
              </a:rPr>
              <a:t>. </a:t>
            </a:r>
            <a:r>
              <a:rPr lang="cs-CZ" sz="1600" dirty="0" smtClean="0">
                <a:solidFill>
                  <a:schemeClr val="tx2"/>
                </a:solidFill>
                <a:latin typeface="Arial" pitchFamily="34" charset="0"/>
                <a:cs typeface="Arial" pitchFamily="34" charset="0"/>
              </a:rPr>
              <a:t>práce </a:t>
            </a:r>
            <a:r>
              <a:rPr lang="cs-CZ" sz="1600" dirty="0">
                <a:solidFill>
                  <a:schemeClr val="tx2"/>
                </a:solidFill>
                <a:latin typeface="Arial" pitchFamily="34" charset="0"/>
                <a:cs typeface="Arial" pitchFamily="34" charset="0"/>
              </a:rPr>
              <a:t>s odbornými </a:t>
            </a:r>
            <a:r>
              <a:rPr lang="cs-CZ" sz="1600" dirty="0" smtClean="0">
                <a:solidFill>
                  <a:schemeClr val="tx2"/>
                </a:solidFill>
                <a:latin typeface="Arial" pitchFamily="34" charset="0"/>
                <a:cs typeface="Arial" pitchFamily="34" charset="0"/>
              </a:rPr>
              <a:t>texty</a:t>
            </a:r>
            <a:r>
              <a:rPr lang="cs-CZ" sz="1600" dirty="0">
                <a:solidFill>
                  <a:schemeClr val="tx2"/>
                </a:solidFill>
                <a:latin typeface="Arial" pitchFamily="34" charset="0"/>
                <a:cs typeface="Arial" pitchFamily="34" charset="0"/>
              </a:rPr>
              <a:t/>
            </a:r>
            <a:br>
              <a:rPr lang="cs-CZ" sz="1600" dirty="0">
                <a:solidFill>
                  <a:schemeClr val="tx2"/>
                </a:solidFill>
                <a:latin typeface="Arial" pitchFamily="34" charset="0"/>
                <a:cs typeface="Arial" pitchFamily="34" charset="0"/>
              </a:rPr>
            </a:br>
            <a:r>
              <a:rPr lang="cs-CZ" sz="1600" dirty="0" smtClean="0">
                <a:solidFill>
                  <a:schemeClr val="tx2"/>
                </a:solidFill>
                <a:latin typeface="Arial" pitchFamily="34" charset="0"/>
                <a:cs typeface="Arial" pitchFamily="34" charset="0"/>
              </a:rPr>
              <a:t>		7</a:t>
            </a:r>
            <a:r>
              <a:rPr lang="cs-CZ" sz="1600" dirty="0">
                <a:solidFill>
                  <a:schemeClr val="tx2"/>
                </a:solidFill>
                <a:latin typeface="Arial" pitchFamily="34" charset="0"/>
                <a:cs typeface="Arial" pitchFamily="34" charset="0"/>
              </a:rPr>
              <a:t>. </a:t>
            </a:r>
            <a:r>
              <a:rPr lang="cs-CZ" sz="1600" dirty="0" smtClean="0">
                <a:solidFill>
                  <a:schemeClr val="tx2"/>
                </a:solidFill>
                <a:latin typeface="Arial" pitchFamily="34" charset="0"/>
                <a:cs typeface="Arial" pitchFamily="34" charset="0"/>
              </a:rPr>
              <a:t>pravopisná </a:t>
            </a:r>
            <a:r>
              <a:rPr lang="cs-CZ" sz="1600" dirty="0">
                <a:solidFill>
                  <a:schemeClr val="tx2"/>
                </a:solidFill>
                <a:latin typeface="Arial" pitchFamily="34" charset="0"/>
                <a:cs typeface="Arial" pitchFamily="34" charset="0"/>
              </a:rPr>
              <a:t>a morfologická cvičení, </a:t>
            </a:r>
            <a:r>
              <a:rPr lang="cs-CZ" sz="1600" dirty="0" smtClean="0">
                <a:solidFill>
                  <a:schemeClr val="tx2"/>
                </a:solidFill>
                <a:latin typeface="Arial" pitchFamily="34" charset="0"/>
                <a:cs typeface="Arial" pitchFamily="34" charset="0"/>
              </a:rPr>
              <a:t/>
            </a:r>
            <a:br>
              <a:rPr lang="cs-CZ" sz="1600" dirty="0" smtClean="0">
                <a:solidFill>
                  <a:schemeClr val="tx2"/>
                </a:solidFill>
                <a:latin typeface="Arial" pitchFamily="34" charset="0"/>
                <a:cs typeface="Arial" pitchFamily="34" charset="0"/>
              </a:rPr>
            </a:br>
            <a:r>
              <a:rPr lang="cs-CZ" sz="1600" dirty="0" smtClean="0">
                <a:solidFill>
                  <a:schemeClr val="tx2"/>
                </a:solidFill>
                <a:latin typeface="Arial" pitchFamily="34" charset="0"/>
                <a:cs typeface="Arial" pitchFamily="34" charset="0"/>
              </a:rPr>
              <a:t>		    práce s</a:t>
            </a:r>
            <a:r>
              <a:rPr lang="cs-CZ" sz="1600" dirty="0">
                <a:solidFill>
                  <a:schemeClr val="tx2"/>
                </a:solidFill>
                <a:latin typeface="Arial" pitchFamily="34" charset="0"/>
                <a:cs typeface="Arial" pitchFamily="34" charset="0"/>
              </a:rPr>
              <a:t> testovacími </a:t>
            </a:r>
            <a:r>
              <a:rPr lang="cs-CZ" sz="1600" dirty="0" smtClean="0">
                <a:solidFill>
                  <a:schemeClr val="tx2"/>
                </a:solidFill>
                <a:latin typeface="Arial" pitchFamily="34" charset="0"/>
                <a:cs typeface="Arial" pitchFamily="34" charset="0"/>
              </a:rPr>
              <a:t>úlohami</a:t>
            </a:r>
            <a:r>
              <a:rPr lang="cs-CZ" sz="1600" dirty="0">
                <a:solidFill>
                  <a:schemeClr val="tx2"/>
                </a:solidFill>
                <a:latin typeface="Arial" pitchFamily="34" charset="0"/>
                <a:cs typeface="Arial" pitchFamily="34" charset="0"/>
              </a:rPr>
              <a:t/>
            </a:r>
            <a:br>
              <a:rPr lang="cs-CZ" sz="1600" dirty="0">
                <a:solidFill>
                  <a:schemeClr val="tx2"/>
                </a:solidFill>
                <a:latin typeface="Arial" pitchFamily="34" charset="0"/>
                <a:cs typeface="Arial" pitchFamily="34" charset="0"/>
              </a:rPr>
            </a:br>
            <a:r>
              <a:rPr lang="cs-CZ" sz="800" dirty="0" smtClean="0">
                <a:solidFill>
                  <a:schemeClr val="tx2"/>
                </a:solidFill>
                <a:latin typeface="Arial" pitchFamily="34" charset="0"/>
                <a:cs typeface="Arial" pitchFamily="34" charset="0"/>
              </a:rPr>
              <a:t/>
            </a:r>
            <a:br>
              <a:rPr lang="cs-CZ" sz="800" dirty="0" smtClean="0">
                <a:solidFill>
                  <a:schemeClr val="tx2"/>
                </a:solidFill>
                <a:latin typeface="Arial" pitchFamily="34" charset="0"/>
                <a:cs typeface="Arial" pitchFamily="34" charset="0"/>
              </a:rPr>
            </a:br>
            <a:r>
              <a:rPr lang="cs-CZ" sz="1600" dirty="0" smtClean="0">
                <a:solidFill>
                  <a:schemeClr val="tx2"/>
                </a:solidFill>
                <a:latin typeface="Arial" pitchFamily="34" charset="0"/>
                <a:cs typeface="Arial" pitchFamily="34" charset="0"/>
              </a:rPr>
              <a:t>Cílová skupina:	Žáci </a:t>
            </a:r>
            <a:r>
              <a:rPr lang="cs-CZ" sz="1600" dirty="0">
                <a:solidFill>
                  <a:schemeClr val="tx2"/>
                </a:solidFill>
                <a:latin typeface="Arial" pitchFamily="34" charset="0"/>
                <a:cs typeface="Arial" pitchFamily="34" charset="0"/>
              </a:rPr>
              <a:t>středních škol</a:t>
            </a:r>
            <a:r>
              <a:rPr lang="cs-CZ" sz="1600" dirty="0" smtClean="0">
                <a:solidFill>
                  <a:schemeClr val="tx2"/>
                </a:solidFill>
                <a:latin typeface="Arial" pitchFamily="34" charset="0"/>
                <a:cs typeface="Arial" pitchFamily="34" charset="0"/>
              </a:rPr>
              <a:t/>
            </a:r>
            <a:br>
              <a:rPr lang="cs-CZ" sz="1600" dirty="0" smtClean="0">
                <a:solidFill>
                  <a:schemeClr val="tx2"/>
                </a:solidFill>
                <a:latin typeface="Arial" pitchFamily="34" charset="0"/>
                <a:cs typeface="Arial" pitchFamily="34" charset="0"/>
              </a:rPr>
            </a:br>
            <a:endParaRPr lang="cs-CZ" sz="1600" cap="all" dirty="0">
              <a:solidFill>
                <a:schemeClr val="tx2"/>
              </a:solidFill>
              <a:latin typeface="Arial" pitchFamily="34" charset="0"/>
              <a:cs typeface="Arial" pitchFamily="34" charset="0"/>
            </a:endParaRPr>
          </a:p>
        </p:txBody>
      </p:sp>
      <p:sp>
        <p:nvSpPr>
          <p:cNvPr id="5" name="Nadpis 1"/>
          <p:cNvSpPr txBox="1">
            <a:spLocks/>
          </p:cNvSpPr>
          <p:nvPr/>
        </p:nvSpPr>
        <p:spPr>
          <a:xfrm>
            <a:off x="971600" y="1412776"/>
            <a:ext cx="7772400" cy="504056"/>
          </a:xfrm>
          <a:prstGeom prst="rect">
            <a:avLst/>
          </a:prstGeom>
        </p:spPr>
        <p:txBody>
          <a:bodyPr vert="horz" lIns="91440" tIns="45720" rIns="91440" bIns="45720" rtlCol="0" anchor="ctr">
            <a:no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cs-CZ" sz="3200" i="0" u="none" strike="noStrike" kern="1200" cap="all" spc="0" normalizeH="0" baseline="0" noProof="0" dirty="0" smtClean="0">
                <a:ln>
                  <a:noFill/>
                </a:ln>
                <a:solidFill>
                  <a:schemeClr val="tx2"/>
                </a:solidFill>
                <a:effectLst/>
                <a:uLnTx/>
                <a:uFillTx/>
                <a:latin typeface="Arial" pitchFamily="34" charset="0"/>
                <a:ea typeface="+mj-ea"/>
                <a:cs typeface="Arial" pitchFamily="34" charset="0"/>
              </a:rPr>
              <a:t>Šablona 5 – </a:t>
            </a:r>
            <a:r>
              <a:rPr kumimoji="0" lang="cs-CZ" sz="2600" i="0" u="none" strike="noStrike" kern="1200" cap="all" spc="0" normalizeH="0" baseline="0" noProof="0" dirty="0" smtClean="0">
                <a:ln>
                  <a:noFill/>
                </a:ln>
                <a:solidFill>
                  <a:schemeClr val="tx2"/>
                </a:solidFill>
                <a:effectLst/>
                <a:uLnTx/>
                <a:uFillTx/>
                <a:latin typeface="Arial" pitchFamily="34" charset="0"/>
                <a:ea typeface="+mj-ea"/>
                <a:cs typeface="Arial" pitchFamily="34" charset="0"/>
              </a:rPr>
              <a:t>čtenářská gramotnost</a:t>
            </a:r>
          </a:p>
        </p:txBody>
      </p:sp>
      <p:sp>
        <p:nvSpPr>
          <p:cNvPr id="7" name="Nadpis 1"/>
          <p:cNvSpPr txBox="1">
            <a:spLocks/>
          </p:cNvSpPr>
          <p:nvPr/>
        </p:nvSpPr>
        <p:spPr>
          <a:xfrm>
            <a:off x="539552" y="548680"/>
            <a:ext cx="2952328" cy="504056"/>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cs-CZ" sz="1200" b="0" i="0" u="none" strike="noStrike" kern="1200" cap="all" spc="0" normalizeH="0" baseline="0" noProof="0" dirty="0" smtClean="0">
                <a:ln>
                  <a:noFill/>
                </a:ln>
                <a:solidFill>
                  <a:schemeClr val="tx2"/>
                </a:solidFill>
                <a:effectLst/>
                <a:uLnTx/>
                <a:uFillTx/>
                <a:latin typeface="Arial" pitchFamily="34" charset="0"/>
                <a:ea typeface="+mj-ea"/>
                <a:cs typeface="Arial" pitchFamily="34" charset="0"/>
              </a:rPr>
              <a:t>KAP nepovinná témata</a:t>
            </a:r>
          </a:p>
        </p:txBody>
      </p:sp>
      <p:pic>
        <p:nvPicPr>
          <p:cNvPr id="1026" name="Picture 2" descr="logolink_MSMT_VVV_hor_barva_cz"/>
          <p:cNvPicPr>
            <a:picLocks noChangeAspect="1" noChangeArrowheads="1"/>
          </p:cNvPicPr>
          <p:nvPr/>
        </p:nvPicPr>
        <p:blipFill>
          <a:blip r:embed="rId2" cstate="print"/>
          <a:srcRect/>
          <a:stretch>
            <a:fillRect/>
          </a:stretch>
        </p:blipFill>
        <p:spPr bwMode="auto">
          <a:xfrm>
            <a:off x="5868144" y="476672"/>
            <a:ext cx="2448272" cy="544435"/>
          </a:xfrm>
          <a:prstGeom prst="rect">
            <a:avLst/>
          </a:prstGeom>
          <a:noFill/>
          <a:ln w="9525">
            <a:noFill/>
            <a:miter lim="800000"/>
            <a:headEnd/>
            <a:tailEnd/>
          </a:ln>
        </p:spPr>
      </p:pic>
      <p:cxnSp>
        <p:nvCxnSpPr>
          <p:cNvPr id="11" name="Přímá spojovací čára 10"/>
          <p:cNvCxnSpPr/>
          <p:nvPr/>
        </p:nvCxnSpPr>
        <p:spPr>
          <a:xfrm>
            <a:off x="1043608" y="980728"/>
            <a:ext cx="7128792"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p:pull/>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971600" y="2060848"/>
            <a:ext cx="7128792" cy="4104456"/>
          </a:xfrm>
        </p:spPr>
        <p:txBody>
          <a:bodyPr>
            <a:noAutofit/>
          </a:bodyPr>
          <a:lstStyle/>
          <a:p>
            <a:pPr algn="l"/>
            <a:r>
              <a:rPr lang="cs-CZ" sz="1600" dirty="0" smtClean="0">
                <a:solidFill>
                  <a:schemeClr val="tx2"/>
                </a:solidFill>
                <a:latin typeface="Arial" pitchFamily="34" charset="0"/>
                <a:cs typeface="Arial" pitchFamily="34" charset="0"/>
              </a:rPr>
              <a:t>Název</a:t>
            </a:r>
            <a:r>
              <a:rPr lang="cs-CZ" sz="1600" cap="all" dirty="0" smtClean="0">
                <a:solidFill>
                  <a:schemeClr val="tx2"/>
                </a:solidFill>
                <a:latin typeface="Arial" pitchFamily="34" charset="0"/>
                <a:cs typeface="Arial" pitchFamily="34" charset="0"/>
              </a:rPr>
              <a:t>: 	</a:t>
            </a:r>
            <a:r>
              <a:rPr lang="cs-CZ" sz="1600" dirty="0">
                <a:solidFill>
                  <a:schemeClr val="tx2"/>
                </a:solidFill>
                <a:latin typeface="Arial" pitchFamily="34" charset="0"/>
                <a:cs typeface="Arial" pitchFamily="34" charset="0"/>
              </a:rPr>
              <a:t>Zahraniční mobility žáků</a:t>
            </a:r>
            <a:r>
              <a:rPr lang="cs-CZ" sz="1600" dirty="0" smtClean="0">
                <a:solidFill>
                  <a:schemeClr val="tx2"/>
                </a:solidFill>
                <a:latin typeface="Arial" pitchFamily="34" charset="0"/>
                <a:cs typeface="Arial" pitchFamily="34" charset="0"/>
              </a:rPr>
              <a:t/>
            </a:r>
            <a:br>
              <a:rPr lang="cs-CZ" sz="1600" dirty="0" smtClean="0">
                <a:solidFill>
                  <a:schemeClr val="tx2"/>
                </a:solidFill>
                <a:latin typeface="Arial" pitchFamily="34" charset="0"/>
                <a:cs typeface="Arial" pitchFamily="34" charset="0"/>
              </a:rPr>
            </a:br>
            <a:r>
              <a:rPr lang="cs-CZ" sz="1600" dirty="0" smtClean="0">
                <a:solidFill>
                  <a:schemeClr val="tx2"/>
                </a:solidFill>
                <a:latin typeface="Arial" pitchFamily="34" charset="0"/>
                <a:cs typeface="Arial" pitchFamily="34" charset="0"/>
              </a:rPr>
              <a:t/>
            </a:r>
            <a:br>
              <a:rPr lang="cs-CZ" sz="1600" dirty="0" smtClean="0">
                <a:solidFill>
                  <a:schemeClr val="tx2"/>
                </a:solidFill>
                <a:latin typeface="Arial" pitchFamily="34" charset="0"/>
                <a:cs typeface="Arial" pitchFamily="34" charset="0"/>
              </a:rPr>
            </a:br>
            <a:r>
              <a:rPr lang="cs-CZ" sz="1600" dirty="0" smtClean="0">
                <a:solidFill>
                  <a:schemeClr val="tx2"/>
                </a:solidFill>
                <a:latin typeface="Arial" pitchFamily="34" charset="0"/>
                <a:cs typeface="Arial" pitchFamily="34" charset="0"/>
              </a:rPr>
              <a:t>Cíle:	</a:t>
            </a:r>
            <a:r>
              <a:rPr lang="cs-CZ" sz="1600" dirty="0">
                <a:solidFill>
                  <a:schemeClr val="tx2"/>
                </a:solidFill>
                <a:latin typeface="Arial" pitchFamily="34" charset="0"/>
                <a:cs typeface="Arial" pitchFamily="34" charset="0"/>
              </a:rPr>
              <a:t>Zlepšení jazykových kompetencí žáků a prohloubení jejich znalostí </a:t>
            </a:r>
            <a:r>
              <a:rPr lang="cs-CZ" sz="1600" dirty="0" smtClean="0">
                <a:solidFill>
                  <a:schemeClr val="tx2"/>
                </a:solidFill>
                <a:latin typeface="Arial" pitchFamily="34" charset="0"/>
                <a:cs typeface="Arial" pitchFamily="34" charset="0"/>
              </a:rPr>
              <a:t>	o zemích </a:t>
            </a:r>
            <a:r>
              <a:rPr lang="cs-CZ" sz="1600" dirty="0">
                <a:solidFill>
                  <a:schemeClr val="tx2"/>
                </a:solidFill>
                <a:latin typeface="Arial" pitchFamily="34" charset="0"/>
                <a:cs typeface="Arial" pitchFamily="34" charset="0"/>
              </a:rPr>
              <a:t>EU a ESVO (Evropské sdružení volného obchodu)</a:t>
            </a:r>
            <a:br>
              <a:rPr lang="cs-CZ" sz="1600" dirty="0">
                <a:solidFill>
                  <a:schemeClr val="tx2"/>
                </a:solidFill>
                <a:latin typeface="Arial" pitchFamily="34" charset="0"/>
                <a:cs typeface="Arial" pitchFamily="34" charset="0"/>
              </a:rPr>
            </a:br>
            <a:r>
              <a:rPr lang="cs-CZ" sz="1600" dirty="0" smtClean="0">
                <a:solidFill>
                  <a:schemeClr val="tx2"/>
                </a:solidFill>
                <a:latin typeface="Arial" pitchFamily="34" charset="0"/>
                <a:cs typeface="Arial" pitchFamily="34" charset="0"/>
              </a:rPr>
              <a:t/>
            </a:r>
            <a:br>
              <a:rPr lang="cs-CZ" sz="1600" dirty="0" smtClean="0">
                <a:solidFill>
                  <a:schemeClr val="tx2"/>
                </a:solidFill>
                <a:latin typeface="Arial" pitchFamily="34" charset="0"/>
                <a:cs typeface="Arial" pitchFamily="34" charset="0"/>
              </a:rPr>
            </a:br>
            <a:r>
              <a:rPr lang="cs-CZ" sz="1600" dirty="0" smtClean="0">
                <a:solidFill>
                  <a:schemeClr val="tx2"/>
                </a:solidFill>
                <a:latin typeface="Arial" pitchFamily="34" charset="0"/>
                <a:cs typeface="Arial" pitchFamily="34" charset="0"/>
              </a:rPr>
              <a:t>Realizace:	</a:t>
            </a:r>
            <a:r>
              <a:rPr lang="cs-CZ" sz="1600" dirty="0">
                <a:solidFill>
                  <a:schemeClr val="tx2"/>
                </a:solidFill>
                <a:latin typeface="Arial" pitchFamily="34" charset="0"/>
                <a:cs typeface="Arial" pitchFamily="34" charset="0"/>
              </a:rPr>
              <a:t>Krátkodobý jazykově-vzdělávací pobyt v zahraničí pro </a:t>
            </a:r>
            <a:r>
              <a:rPr lang="cs-CZ" sz="1600" dirty="0" smtClean="0">
                <a:solidFill>
                  <a:schemeClr val="tx2"/>
                </a:solidFill>
                <a:latin typeface="Arial" pitchFamily="34" charset="0"/>
                <a:cs typeface="Arial" pitchFamily="34" charset="0"/>
              </a:rPr>
              <a:t>		žáky </a:t>
            </a:r>
            <a:r>
              <a:rPr lang="cs-CZ" sz="1600" dirty="0">
                <a:solidFill>
                  <a:schemeClr val="tx2"/>
                </a:solidFill>
                <a:latin typeface="Arial" pitchFamily="34" charset="0"/>
                <a:cs typeface="Arial" pitchFamily="34" charset="0"/>
              </a:rPr>
              <a:t>v </a:t>
            </a:r>
            <a:r>
              <a:rPr lang="cs-CZ" sz="1600" dirty="0" smtClean="0">
                <a:solidFill>
                  <a:schemeClr val="tx2"/>
                </a:solidFill>
                <a:latin typeface="Arial" pitchFamily="34" charset="0"/>
                <a:cs typeface="Arial" pitchFamily="34" charset="0"/>
              </a:rPr>
              <a:t>délce </a:t>
            </a:r>
            <a:r>
              <a:rPr lang="cs-CZ" sz="1600" dirty="0">
                <a:solidFill>
                  <a:schemeClr val="tx2"/>
                </a:solidFill>
                <a:latin typeface="Arial" pitchFamily="34" charset="0"/>
                <a:cs typeface="Arial" pitchFamily="34" charset="0"/>
              </a:rPr>
              <a:t>trvání minimálně 5 kalendářních dní </a:t>
            </a:r>
            <a:r>
              <a:rPr lang="cs-CZ" sz="1600" dirty="0" smtClean="0">
                <a:solidFill>
                  <a:schemeClr val="tx2"/>
                </a:solidFill>
                <a:latin typeface="Arial" pitchFamily="34" charset="0"/>
                <a:cs typeface="Arial" pitchFamily="34" charset="0"/>
              </a:rPr>
              <a:t/>
            </a:r>
            <a:br>
              <a:rPr lang="cs-CZ" sz="1600" dirty="0" smtClean="0">
                <a:solidFill>
                  <a:schemeClr val="tx2"/>
                </a:solidFill>
                <a:latin typeface="Arial" pitchFamily="34" charset="0"/>
                <a:cs typeface="Arial" pitchFamily="34" charset="0"/>
              </a:rPr>
            </a:br>
            <a:r>
              <a:rPr lang="cs-CZ" sz="1600" dirty="0">
                <a:solidFill>
                  <a:schemeClr val="tx2"/>
                </a:solidFill>
                <a:latin typeface="Arial" pitchFamily="34" charset="0"/>
                <a:cs typeface="Arial" pitchFamily="34" charset="0"/>
              </a:rPr>
              <a:t>	</a:t>
            </a:r>
            <a:r>
              <a:rPr lang="cs-CZ" sz="1600" dirty="0" smtClean="0">
                <a:solidFill>
                  <a:schemeClr val="tx2"/>
                </a:solidFill>
                <a:latin typeface="Arial" pitchFamily="34" charset="0"/>
                <a:cs typeface="Arial" pitchFamily="34" charset="0"/>
              </a:rPr>
              <a:t>	včetně cesty</a:t>
            </a:r>
            <a:r>
              <a:rPr lang="cs-CZ" sz="1600" dirty="0">
                <a:solidFill>
                  <a:schemeClr val="tx2"/>
                </a:solidFill>
                <a:latin typeface="Arial" pitchFamily="34" charset="0"/>
                <a:cs typeface="Arial" pitchFamily="34" charset="0"/>
              </a:rPr>
              <a:t>. </a:t>
            </a:r>
            <a:r>
              <a:rPr lang="cs-CZ" sz="1600" dirty="0" smtClean="0">
                <a:solidFill>
                  <a:schemeClr val="tx2"/>
                </a:solidFill>
                <a:latin typeface="Arial" pitchFamily="34" charset="0"/>
                <a:cs typeface="Arial" pitchFamily="34" charset="0"/>
              </a:rPr>
              <a:t/>
            </a:r>
            <a:br>
              <a:rPr lang="cs-CZ" sz="1600" dirty="0" smtClean="0">
                <a:solidFill>
                  <a:schemeClr val="tx2"/>
                </a:solidFill>
                <a:latin typeface="Arial" pitchFamily="34" charset="0"/>
                <a:cs typeface="Arial" pitchFamily="34" charset="0"/>
              </a:rPr>
            </a:br>
            <a:r>
              <a:rPr lang="cs-CZ" sz="1600" dirty="0" smtClean="0">
                <a:solidFill>
                  <a:schemeClr val="tx2"/>
                </a:solidFill>
                <a:latin typeface="Arial" pitchFamily="34" charset="0"/>
                <a:cs typeface="Arial" pitchFamily="34" charset="0"/>
              </a:rPr>
              <a:t>		Žáci absolvují </a:t>
            </a:r>
            <a:r>
              <a:rPr lang="cs-CZ" sz="1600" dirty="0">
                <a:solidFill>
                  <a:schemeClr val="tx2"/>
                </a:solidFill>
                <a:latin typeface="Arial" pitchFamily="34" charset="0"/>
                <a:cs typeface="Arial" pitchFamily="34" charset="0"/>
              </a:rPr>
              <a:t>jazykovou výuku v rozsahu </a:t>
            </a:r>
            <a:r>
              <a:rPr lang="cs-CZ" sz="1600" dirty="0" smtClean="0">
                <a:solidFill>
                  <a:schemeClr val="tx2"/>
                </a:solidFill>
                <a:latin typeface="Arial" pitchFamily="34" charset="0"/>
                <a:cs typeface="Arial" pitchFamily="34" charset="0"/>
              </a:rPr>
              <a:t>nejméně </a:t>
            </a:r>
            <a:br>
              <a:rPr lang="cs-CZ" sz="1600" dirty="0" smtClean="0">
                <a:solidFill>
                  <a:schemeClr val="tx2"/>
                </a:solidFill>
                <a:latin typeface="Arial" pitchFamily="34" charset="0"/>
                <a:cs typeface="Arial" pitchFamily="34" charset="0"/>
              </a:rPr>
            </a:br>
            <a:r>
              <a:rPr lang="cs-CZ" sz="1600" dirty="0" smtClean="0">
                <a:solidFill>
                  <a:schemeClr val="tx2"/>
                </a:solidFill>
                <a:latin typeface="Arial" pitchFamily="34" charset="0"/>
                <a:cs typeface="Arial" pitchFamily="34" charset="0"/>
              </a:rPr>
              <a:t>		9 vyučovacích hodin </a:t>
            </a:r>
            <a:r>
              <a:rPr lang="cs-CZ" sz="1600" dirty="0">
                <a:solidFill>
                  <a:schemeClr val="tx2"/>
                </a:solidFill>
                <a:latin typeface="Arial" pitchFamily="34" charset="0"/>
                <a:cs typeface="Arial" pitchFamily="34" charset="0"/>
              </a:rPr>
              <a:t>za celý pobyt a seznámí </a:t>
            </a:r>
            <a:r>
              <a:rPr lang="cs-CZ" sz="1600" dirty="0" smtClean="0">
                <a:solidFill>
                  <a:schemeClr val="tx2"/>
                </a:solidFill>
                <a:latin typeface="Arial" pitchFamily="34" charset="0"/>
                <a:cs typeface="Arial" pitchFamily="34" charset="0"/>
              </a:rPr>
              <a:t>se </a:t>
            </a:r>
            <a:br>
              <a:rPr lang="cs-CZ" sz="1600" dirty="0" smtClean="0">
                <a:solidFill>
                  <a:schemeClr val="tx2"/>
                </a:solidFill>
                <a:latin typeface="Arial" pitchFamily="34" charset="0"/>
                <a:cs typeface="Arial" pitchFamily="34" charset="0"/>
              </a:rPr>
            </a:br>
            <a:r>
              <a:rPr lang="cs-CZ" sz="1600" dirty="0">
                <a:solidFill>
                  <a:schemeClr val="tx2"/>
                </a:solidFill>
                <a:latin typeface="Arial" pitchFamily="34" charset="0"/>
                <a:cs typeface="Arial" pitchFamily="34" charset="0"/>
              </a:rPr>
              <a:t>	</a:t>
            </a:r>
            <a:r>
              <a:rPr lang="cs-CZ" sz="1600" dirty="0" smtClean="0">
                <a:solidFill>
                  <a:schemeClr val="tx2"/>
                </a:solidFill>
                <a:latin typeface="Arial" pitchFamily="34" charset="0"/>
                <a:cs typeface="Arial" pitchFamily="34" charset="0"/>
              </a:rPr>
              <a:t>	s významnými </a:t>
            </a:r>
            <a:r>
              <a:rPr lang="cs-CZ" sz="1600" dirty="0">
                <a:solidFill>
                  <a:schemeClr val="tx2"/>
                </a:solidFill>
                <a:latin typeface="Arial" pitchFamily="34" charset="0"/>
                <a:cs typeface="Arial" pitchFamily="34" charset="0"/>
              </a:rPr>
              <a:t>reáliemi </a:t>
            </a:r>
            <a:r>
              <a:rPr lang="cs-CZ" sz="1600" dirty="0" smtClean="0">
                <a:solidFill>
                  <a:schemeClr val="tx2"/>
                </a:solidFill>
                <a:latin typeface="Arial" pitchFamily="34" charset="0"/>
                <a:cs typeface="Arial" pitchFamily="34" charset="0"/>
              </a:rPr>
              <a:t>příslušného </a:t>
            </a:r>
            <a:r>
              <a:rPr lang="cs-CZ" sz="1600" dirty="0">
                <a:solidFill>
                  <a:schemeClr val="tx2"/>
                </a:solidFill>
                <a:latin typeface="Arial" pitchFamily="34" charset="0"/>
                <a:cs typeface="Arial" pitchFamily="34" charset="0"/>
              </a:rPr>
              <a:t>místa. </a:t>
            </a:r>
            <a:br>
              <a:rPr lang="cs-CZ" sz="1600" dirty="0">
                <a:solidFill>
                  <a:schemeClr val="tx2"/>
                </a:solidFill>
                <a:latin typeface="Arial" pitchFamily="34" charset="0"/>
                <a:cs typeface="Arial" pitchFamily="34" charset="0"/>
              </a:rPr>
            </a:br>
            <a:r>
              <a:rPr lang="cs-CZ" sz="1600" dirty="0">
                <a:solidFill>
                  <a:schemeClr val="tx2"/>
                </a:solidFill>
                <a:latin typeface="Arial" pitchFamily="34" charset="0"/>
                <a:cs typeface="Arial" pitchFamily="34" charset="0"/>
              </a:rPr>
              <a:t/>
            </a:r>
            <a:br>
              <a:rPr lang="cs-CZ" sz="1600" dirty="0">
                <a:solidFill>
                  <a:schemeClr val="tx2"/>
                </a:solidFill>
                <a:latin typeface="Arial" pitchFamily="34" charset="0"/>
                <a:cs typeface="Arial" pitchFamily="34" charset="0"/>
              </a:rPr>
            </a:br>
            <a:r>
              <a:rPr lang="cs-CZ" sz="800" dirty="0" smtClean="0">
                <a:solidFill>
                  <a:schemeClr val="tx2"/>
                </a:solidFill>
                <a:latin typeface="Arial" pitchFamily="34" charset="0"/>
                <a:cs typeface="Arial" pitchFamily="34" charset="0"/>
              </a:rPr>
              <a:t/>
            </a:r>
            <a:br>
              <a:rPr lang="cs-CZ" sz="800" dirty="0" smtClean="0">
                <a:solidFill>
                  <a:schemeClr val="tx2"/>
                </a:solidFill>
                <a:latin typeface="Arial" pitchFamily="34" charset="0"/>
                <a:cs typeface="Arial" pitchFamily="34" charset="0"/>
              </a:rPr>
            </a:br>
            <a:r>
              <a:rPr lang="cs-CZ" sz="1600" dirty="0" smtClean="0">
                <a:solidFill>
                  <a:schemeClr val="tx2"/>
                </a:solidFill>
                <a:latin typeface="Arial" pitchFamily="34" charset="0"/>
                <a:cs typeface="Arial" pitchFamily="34" charset="0"/>
              </a:rPr>
              <a:t>Cílová skupina:	Žáci </a:t>
            </a:r>
            <a:r>
              <a:rPr lang="cs-CZ" sz="1600" dirty="0">
                <a:solidFill>
                  <a:schemeClr val="tx2"/>
                </a:solidFill>
                <a:latin typeface="Arial" pitchFamily="34" charset="0"/>
                <a:cs typeface="Arial" pitchFamily="34" charset="0"/>
              </a:rPr>
              <a:t>středních škol</a:t>
            </a:r>
            <a:r>
              <a:rPr lang="cs-CZ" sz="1600" dirty="0" smtClean="0">
                <a:solidFill>
                  <a:schemeClr val="tx2"/>
                </a:solidFill>
                <a:latin typeface="Arial" pitchFamily="34" charset="0"/>
                <a:cs typeface="Arial" pitchFamily="34" charset="0"/>
              </a:rPr>
              <a:t/>
            </a:r>
            <a:br>
              <a:rPr lang="cs-CZ" sz="1600" dirty="0" smtClean="0">
                <a:solidFill>
                  <a:schemeClr val="tx2"/>
                </a:solidFill>
                <a:latin typeface="Arial" pitchFamily="34" charset="0"/>
                <a:cs typeface="Arial" pitchFamily="34" charset="0"/>
              </a:rPr>
            </a:br>
            <a:endParaRPr lang="cs-CZ" sz="1600" cap="all" dirty="0">
              <a:solidFill>
                <a:schemeClr val="tx2"/>
              </a:solidFill>
              <a:latin typeface="Arial" pitchFamily="34" charset="0"/>
              <a:cs typeface="Arial" pitchFamily="34" charset="0"/>
            </a:endParaRPr>
          </a:p>
        </p:txBody>
      </p:sp>
      <p:sp>
        <p:nvSpPr>
          <p:cNvPr id="5" name="Nadpis 1"/>
          <p:cNvSpPr txBox="1">
            <a:spLocks/>
          </p:cNvSpPr>
          <p:nvPr/>
        </p:nvSpPr>
        <p:spPr>
          <a:xfrm>
            <a:off x="971600" y="1412776"/>
            <a:ext cx="7772400" cy="504056"/>
          </a:xfrm>
          <a:prstGeom prst="rect">
            <a:avLst/>
          </a:prstGeom>
        </p:spPr>
        <p:txBody>
          <a:bodyPr vert="horz" lIns="91440" tIns="45720" rIns="91440" bIns="45720" rtlCol="0" anchor="ctr">
            <a:no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cs-CZ" sz="3200" i="0" u="none" strike="noStrike" kern="1200" cap="all" spc="0" normalizeH="0" baseline="0" noProof="0" dirty="0" smtClean="0">
                <a:ln>
                  <a:noFill/>
                </a:ln>
                <a:solidFill>
                  <a:schemeClr val="tx2"/>
                </a:solidFill>
                <a:effectLst/>
                <a:uLnTx/>
                <a:uFillTx/>
                <a:latin typeface="Arial" pitchFamily="34" charset="0"/>
                <a:ea typeface="+mj-ea"/>
                <a:cs typeface="Arial" pitchFamily="34" charset="0"/>
              </a:rPr>
              <a:t>Šablona 6 – </a:t>
            </a:r>
            <a:r>
              <a:rPr kumimoji="0" lang="cs-CZ" sz="2500" i="0" u="none" strike="noStrike" kern="1200" cap="all" spc="0" normalizeH="0" baseline="0" noProof="0" dirty="0" smtClean="0">
                <a:ln>
                  <a:noFill/>
                </a:ln>
                <a:solidFill>
                  <a:schemeClr val="tx2"/>
                </a:solidFill>
                <a:effectLst/>
                <a:uLnTx/>
                <a:uFillTx/>
                <a:latin typeface="Arial" pitchFamily="34" charset="0"/>
                <a:ea typeface="+mj-ea"/>
                <a:cs typeface="Arial" pitchFamily="34" charset="0"/>
              </a:rPr>
              <a:t>zahraniční mobility žáků</a:t>
            </a:r>
          </a:p>
        </p:txBody>
      </p:sp>
      <p:sp>
        <p:nvSpPr>
          <p:cNvPr id="7" name="Nadpis 1"/>
          <p:cNvSpPr txBox="1">
            <a:spLocks/>
          </p:cNvSpPr>
          <p:nvPr/>
        </p:nvSpPr>
        <p:spPr>
          <a:xfrm>
            <a:off x="539552" y="548680"/>
            <a:ext cx="2952328" cy="504056"/>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cs-CZ" sz="1200" b="0" i="0" u="none" strike="noStrike" kern="1200" cap="all" spc="0" normalizeH="0" baseline="0" noProof="0" dirty="0" smtClean="0">
                <a:ln>
                  <a:noFill/>
                </a:ln>
                <a:solidFill>
                  <a:schemeClr val="tx2"/>
                </a:solidFill>
                <a:effectLst/>
                <a:uLnTx/>
                <a:uFillTx/>
                <a:latin typeface="Arial" pitchFamily="34" charset="0"/>
                <a:ea typeface="+mj-ea"/>
                <a:cs typeface="Arial" pitchFamily="34" charset="0"/>
              </a:rPr>
              <a:t>KAP nepovinná témata</a:t>
            </a:r>
          </a:p>
        </p:txBody>
      </p:sp>
      <p:pic>
        <p:nvPicPr>
          <p:cNvPr id="1026" name="Picture 2" descr="logolink_MSMT_VVV_hor_barva_cz"/>
          <p:cNvPicPr>
            <a:picLocks noChangeAspect="1" noChangeArrowheads="1"/>
          </p:cNvPicPr>
          <p:nvPr/>
        </p:nvPicPr>
        <p:blipFill>
          <a:blip r:embed="rId2" cstate="print"/>
          <a:srcRect/>
          <a:stretch>
            <a:fillRect/>
          </a:stretch>
        </p:blipFill>
        <p:spPr bwMode="auto">
          <a:xfrm>
            <a:off x="5868144" y="476672"/>
            <a:ext cx="2448272" cy="544435"/>
          </a:xfrm>
          <a:prstGeom prst="rect">
            <a:avLst/>
          </a:prstGeom>
          <a:noFill/>
          <a:ln w="9525">
            <a:noFill/>
            <a:miter lim="800000"/>
            <a:headEnd/>
            <a:tailEnd/>
          </a:ln>
        </p:spPr>
      </p:pic>
      <p:cxnSp>
        <p:nvCxnSpPr>
          <p:cNvPr id="11" name="Přímá spojovací čára 10"/>
          <p:cNvCxnSpPr/>
          <p:nvPr/>
        </p:nvCxnSpPr>
        <p:spPr>
          <a:xfrm>
            <a:off x="1043608" y="980728"/>
            <a:ext cx="7128792"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p:pull/>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971600" y="2060848"/>
            <a:ext cx="7128792" cy="4104456"/>
          </a:xfrm>
        </p:spPr>
        <p:txBody>
          <a:bodyPr>
            <a:noAutofit/>
          </a:bodyPr>
          <a:lstStyle/>
          <a:p>
            <a:pPr algn="l"/>
            <a:r>
              <a:rPr lang="cs-CZ" sz="1600" dirty="0" smtClean="0">
                <a:solidFill>
                  <a:schemeClr val="tx2"/>
                </a:solidFill>
                <a:latin typeface="Arial" pitchFamily="34" charset="0"/>
                <a:cs typeface="Arial" pitchFamily="34" charset="0"/>
              </a:rPr>
              <a:t>Název</a:t>
            </a:r>
            <a:r>
              <a:rPr lang="cs-CZ" sz="1600" cap="all" dirty="0" smtClean="0">
                <a:solidFill>
                  <a:schemeClr val="tx2"/>
                </a:solidFill>
                <a:latin typeface="Arial" pitchFamily="34" charset="0"/>
                <a:cs typeface="Arial" pitchFamily="34" charset="0"/>
              </a:rPr>
              <a:t>: 	</a:t>
            </a:r>
            <a:r>
              <a:rPr lang="cs-CZ" sz="1600" dirty="0">
                <a:solidFill>
                  <a:schemeClr val="tx2"/>
                </a:solidFill>
                <a:latin typeface="Arial" pitchFamily="34" charset="0"/>
                <a:cs typeface="Arial" pitchFamily="34" charset="0"/>
              </a:rPr>
              <a:t>Konverzace s rodilým mluvčím </a:t>
            </a:r>
            <a:r>
              <a:rPr lang="cs-CZ" sz="1600" dirty="0" smtClean="0">
                <a:solidFill>
                  <a:schemeClr val="tx2"/>
                </a:solidFill>
                <a:latin typeface="Arial" pitchFamily="34" charset="0"/>
                <a:cs typeface="Arial" pitchFamily="34" charset="0"/>
              </a:rPr>
              <a:t/>
            </a:r>
            <a:br>
              <a:rPr lang="cs-CZ" sz="1600" dirty="0" smtClean="0">
                <a:solidFill>
                  <a:schemeClr val="tx2"/>
                </a:solidFill>
                <a:latin typeface="Arial" pitchFamily="34" charset="0"/>
                <a:cs typeface="Arial" pitchFamily="34" charset="0"/>
              </a:rPr>
            </a:br>
            <a:r>
              <a:rPr lang="cs-CZ" sz="1600" dirty="0" smtClean="0">
                <a:solidFill>
                  <a:schemeClr val="tx2"/>
                </a:solidFill>
                <a:latin typeface="Arial" pitchFamily="34" charset="0"/>
                <a:cs typeface="Arial" pitchFamily="34" charset="0"/>
              </a:rPr>
              <a:t/>
            </a:r>
            <a:br>
              <a:rPr lang="cs-CZ" sz="1600" dirty="0" smtClean="0">
                <a:solidFill>
                  <a:schemeClr val="tx2"/>
                </a:solidFill>
                <a:latin typeface="Arial" pitchFamily="34" charset="0"/>
                <a:cs typeface="Arial" pitchFamily="34" charset="0"/>
              </a:rPr>
            </a:br>
            <a:r>
              <a:rPr lang="cs-CZ" sz="1600" dirty="0" smtClean="0">
                <a:solidFill>
                  <a:schemeClr val="tx2"/>
                </a:solidFill>
                <a:latin typeface="Arial" pitchFamily="34" charset="0"/>
                <a:cs typeface="Arial" pitchFamily="34" charset="0"/>
              </a:rPr>
              <a:t>Cíle:	</a:t>
            </a:r>
            <a:r>
              <a:rPr lang="cs-CZ" sz="1600" dirty="0">
                <a:solidFill>
                  <a:schemeClr val="tx2"/>
                </a:solidFill>
                <a:latin typeface="Arial" pitchFamily="34" charset="0"/>
                <a:cs typeface="Arial" pitchFamily="34" charset="0"/>
              </a:rPr>
              <a:t>Posílení a prohloubení praktických jazykových kompetencí žáků </a:t>
            </a:r>
            <a:r>
              <a:rPr lang="cs-CZ" sz="1600" dirty="0" smtClean="0">
                <a:solidFill>
                  <a:schemeClr val="tx2"/>
                </a:solidFill>
                <a:latin typeface="Arial" pitchFamily="34" charset="0"/>
                <a:cs typeface="Arial" pitchFamily="34" charset="0"/>
              </a:rPr>
              <a:t>	středních </a:t>
            </a:r>
            <a:r>
              <a:rPr lang="cs-CZ" sz="1600" dirty="0">
                <a:solidFill>
                  <a:schemeClr val="tx2"/>
                </a:solidFill>
                <a:latin typeface="Arial" pitchFamily="34" charset="0"/>
                <a:cs typeface="Arial" pitchFamily="34" charset="0"/>
              </a:rPr>
              <a:t>škol</a:t>
            </a:r>
            <a:br>
              <a:rPr lang="cs-CZ" sz="1600" dirty="0">
                <a:solidFill>
                  <a:schemeClr val="tx2"/>
                </a:solidFill>
                <a:latin typeface="Arial" pitchFamily="34" charset="0"/>
                <a:cs typeface="Arial" pitchFamily="34" charset="0"/>
              </a:rPr>
            </a:br>
            <a:r>
              <a:rPr lang="cs-CZ" sz="1600" dirty="0" smtClean="0">
                <a:solidFill>
                  <a:schemeClr val="tx2"/>
                </a:solidFill>
                <a:latin typeface="Arial" pitchFamily="34" charset="0"/>
                <a:cs typeface="Arial" pitchFamily="34" charset="0"/>
              </a:rPr>
              <a:t/>
            </a:r>
            <a:br>
              <a:rPr lang="cs-CZ" sz="1600" dirty="0" smtClean="0">
                <a:solidFill>
                  <a:schemeClr val="tx2"/>
                </a:solidFill>
                <a:latin typeface="Arial" pitchFamily="34" charset="0"/>
                <a:cs typeface="Arial" pitchFamily="34" charset="0"/>
              </a:rPr>
            </a:br>
            <a:r>
              <a:rPr lang="cs-CZ" sz="1600" dirty="0" smtClean="0">
                <a:solidFill>
                  <a:schemeClr val="tx2"/>
                </a:solidFill>
                <a:latin typeface="Arial" pitchFamily="34" charset="0"/>
                <a:cs typeface="Arial" pitchFamily="34" charset="0"/>
              </a:rPr>
              <a:t>Realizace:	</a:t>
            </a:r>
            <a:r>
              <a:rPr lang="cs-CZ" sz="1600" dirty="0">
                <a:solidFill>
                  <a:schemeClr val="tx2"/>
                </a:solidFill>
                <a:latin typeface="Arial" pitchFamily="34" charset="0"/>
                <a:cs typeface="Arial" pitchFamily="34" charset="0"/>
              </a:rPr>
              <a:t>1. Konverzace s rodilým mluvčím v pravidelných </a:t>
            </a:r>
            <a:r>
              <a:rPr lang="cs-CZ" sz="1600" dirty="0" smtClean="0">
                <a:solidFill>
                  <a:schemeClr val="tx2"/>
                </a:solidFill>
                <a:latin typeface="Arial" pitchFamily="34" charset="0"/>
                <a:cs typeface="Arial" pitchFamily="34" charset="0"/>
              </a:rPr>
              <a:t>			    nepovinných </a:t>
            </a:r>
            <a:r>
              <a:rPr lang="cs-CZ" sz="1600" dirty="0">
                <a:solidFill>
                  <a:schemeClr val="tx2"/>
                </a:solidFill>
                <a:latin typeface="Arial" pitchFamily="34" charset="0"/>
                <a:cs typeface="Arial" pitchFamily="34" charset="0"/>
              </a:rPr>
              <a:t>hodinách konverzace 2 </a:t>
            </a:r>
            <a:r>
              <a:rPr lang="cs-CZ" sz="1600" dirty="0" smtClean="0">
                <a:solidFill>
                  <a:schemeClr val="tx2"/>
                </a:solidFill>
                <a:latin typeface="Arial" pitchFamily="34" charset="0"/>
                <a:cs typeface="Arial" pitchFamily="34" charset="0"/>
              </a:rPr>
              <a:t>hodiny/týden 		    (AJ</a:t>
            </a:r>
            <a:r>
              <a:rPr lang="cs-CZ" sz="1600" dirty="0">
                <a:solidFill>
                  <a:schemeClr val="tx2"/>
                </a:solidFill>
                <a:latin typeface="Arial" pitchFamily="34" charset="0"/>
                <a:cs typeface="Arial" pitchFamily="34" charset="0"/>
              </a:rPr>
              <a:t>, NJ, FJ, ŠJ, RJ).</a:t>
            </a:r>
            <a:br>
              <a:rPr lang="cs-CZ" sz="1600" dirty="0">
                <a:solidFill>
                  <a:schemeClr val="tx2"/>
                </a:solidFill>
                <a:latin typeface="Arial" pitchFamily="34" charset="0"/>
                <a:cs typeface="Arial" pitchFamily="34" charset="0"/>
              </a:rPr>
            </a:br>
            <a:r>
              <a:rPr lang="cs-CZ" sz="1600" dirty="0" smtClean="0">
                <a:solidFill>
                  <a:schemeClr val="tx2"/>
                </a:solidFill>
                <a:latin typeface="Arial" pitchFamily="34" charset="0"/>
                <a:cs typeface="Arial" pitchFamily="34" charset="0"/>
              </a:rPr>
              <a:t>		2</a:t>
            </a:r>
            <a:r>
              <a:rPr lang="cs-CZ" sz="1600" dirty="0">
                <a:solidFill>
                  <a:schemeClr val="tx2"/>
                </a:solidFill>
                <a:latin typeface="Arial" pitchFamily="34" charset="0"/>
                <a:cs typeface="Arial" pitchFamily="34" charset="0"/>
              </a:rPr>
              <a:t>. Konverzační workshopy </a:t>
            </a:r>
            <a:r>
              <a:rPr lang="cs-CZ" sz="1600" dirty="0" smtClean="0">
                <a:solidFill>
                  <a:schemeClr val="tx2"/>
                </a:solidFill>
                <a:latin typeface="Arial" pitchFamily="34" charset="0"/>
                <a:cs typeface="Arial" pitchFamily="34" charset="0"/>
              </a:rPr>
              <a:t>4x </a:t>
            </a:r>
            <a:r>
              <a:rPr lang="cs-CZ" sz="1600" dirty="0">
                <a:solidFill>
                  <a:schemeClr val="tx2"/>
                </a:solidFill>
                <a:latin typeface="Arial" pitchFamily="34" charset="0"/>
                <a:cs typeface="Arial" pitchFamily="34" charset="0"/>
              </a:rPr>
              <a:t>víkend za období školního </a:t>
            </a:r>
            <a:r>
              <a:rPr lang="cs-CZ" sz="1600" dirty="0" smtClean="0">
                <a:solidFill>
                  <a:schemeClr val="tx2"/>
                </a:solidFill>
                <a:latin typeface="Arial" pitchFamily="34" charset="0"/>
                <a:cs typeface="Arial" pitchFamily="34" charset="0"/>
              </a:rPr>
              <a:t>		    roku</a:t>
            </a:r>
            <a:r>
              <a:rPr lang="cs-CZ" sz="1600" dirty="0">
                <a:solidFill>
                  <a:schemeClr val="tx2"/>
                </a:solidFill>
                <a:latin typeface="Arial" pitchFamily="34" charset="0"/>
                <a:cs typeface="Arial" pitchFamily="34" charset="0"/>
              </a:rPr>
              <a:t/>
            </a:r>
            <a:br>
              <a:rPr lang="cs-CZ" sz="1600" dirty="0">
                <a:solidFill>
                  <a:schemeClr val="tx2"/>
                </a:solidFill>
                <a:latin typeface="Arial" pitchFamily="34" charset="0"/>
                <a:cs typeface="Arial" pitchFamily="34" charset="0"/>
              </a:rPr>
            </a:br>
            <a:r>
              <a:rPr lang="cs-CZ" sz="1600" dirty="0" smtClean="0">
                <a:solidFill>
                  <a:schemeClr val="tx2"/>
                </a:solidFill>
                <a:latin typeface="Arial" pitchFamily="34" charset="0"/>
                <a:cs typeface="Arial" pitchFamily="34" charset="0"/>
              </a:rPr>
              <a:t>		3</a:t>
            </a:r>
            <a:r>
              <a:rPr lang="cs-CZ" sz="1600" dirty="0">
                <a:solidFill>
                  <a:schemeClr val="tx2"/>
                </a:solidFill>
                <a:latin typeface="Arial" pitchFamily="34" charset="0"/>
                <a:cs typeface="Arial" pitchFamily="34" charset="0"/>
              </a:rPr>
              <a:t>. Týdenní jazykový pobyt s rodilým mluvčím v období </a:t>
            </a:r>
            <a:r>
              <a:rPr lang="cs-CZ" sz="1600" dirty="0" smtClean="0">
                <a:solidFill>
                  <a:schemeClr val="tx2"/>
                </a:solidFill>
                <a:latin typeface="Arial" pitchFamily="34" charset="0"/>
                <a:cs typeface="Arial" pitchFamily="34" charset="0"/>
              </a:rPr>
              <a:t>		    školních prázdnin</a:t>
            </a:r>
            <a:r>
              <a:rPr lang="cs-CZ" sz="1600" dirty="0">
                <a:solidFill>
                  <a:schemeClr val="tx2"/>
                </a:solidFill>
                <a:latin typeface="Arial" pitchFamily="34" charset="0"/>
                <a:cs typeface="Arial" pitchFamily="34" charset="0"/>
              </a:rPr>
              <a:t/>
            </a:r>
            <a:br>
              <a:rPr lang="cs-CZ" sz="1600" dirty="0">
                <a:solidFill>
                  <a:schemeClr val="tx2"/>
                </a:solidFill>
                <a:latin typeface="Arial" pitchFamily="34" charset="0"/>
                <a:cs typeface="Arial" pitchFamily="34" charset="0"/>
              </a:rPr>
            </a:br>
            <a:r>
              <a:rPr lang="cs-CZ" sz="1600" dirty="0">
                <a:solidFill>
                  <a:schemeClr val="tx2"/>
                </a:solidFill>
                <a:latin typeface="Arial" pitchFamily="34" charset="0"/>
                <a:cs typeface="Arial" pitchFamily="34" charset="0"/>
              </a:rPr>
              <a:t/>
            </a:r>
            <a:br>
              <a:rPr lang="cs-CZ" sz="1600" dirty="0">
                <a:solidFill>
                  <a:schemeClr val="tx2"/>
                </a:solidFill>
                <a:latin typeface="Arial" pitchFamily="34" charset="0"/>
                <a:cs typeface="Arial" pitchFamily="34" charset="0"/>
              </a:rPr>
            </a:br>
            <a:r>
              <a:rPr lang="cs-CZ" sz="1600" dirty="0" smtClean="0">
                <a:solidFill>
                  <a:schemeClr val="tx2"/>
                </a:solidFill>
                <a:latin typeface="Arial" pitchFamily="34" charset="0"/>
                <a:cs typeface="Arial" pitchFamily="34" charset="0"/>
              </a:rPr>
              <a:t>Cílová skupina:	</a:t>
            </a:r>
            <a:r>
              <a:rPr lang="cs-CZ" sz="1600" dirty="0">
                <a:solidFill>
                  <a:schemeClr val="tx2"/>
                </a:solidFill>
                <a:latin typeface="Arial" pitchFamily="34" charset="0"/>
                <a:cs typeface="Arial" pitchFamily="34" charset="0"/>
              </a:rPr>
              <a:t>Žáci 3. a 4. ročníků středních škol</a:t>
            </a:r>
            <a:r>
              <a:rPr lang="cs-CZ" sz="1600" dirty="0" smtClean="0">
                <a:solidFill>
                  <a:schemeClr val="tx2"/>
                </a:solidFill>
                <a:latin typeface="Arial" pitchFamily="34" charset="0"/>
                <a:cs typeface="Arial" pitchFamily="34" charset="0"/>
              </a:rPr>
              <a:t/>
            </a:r>
            <a:br>
              <a:rPr lang="cs-CZ" sz="1600" dirty="0" smtClean="0">
                <a:solidFill>
                  <a:schemeClr val="tx2"/>
                </a:solidFill>
                <a:latin typeface="Arial" pitchFamily="34" charset="0"/>
                <a:cs typeface="Arial" pitchFamily="34" charset="0"/>
              </a:rPr>
            </a:br>
            <a:endParaRPr lang="cs-CZ" sz="1600" cap="all" dirty="0">
              <a:solidFill>
                <a:schemeClr val="tx2"/>
              </a:solidFill>
              <a:latin typeface="Arial" pitchFamily="34" charset="0"/>
              <a:cs typeface="Arial" pitchFamily="34" charset="0"/>
            </a:endParaRPr>
          </a:p>
        </p:txBody>
      </p:sp>
      <p:sp>
        <p:nvSpPr>
          <p:cNvPr id="5" name="Nadpis 1"/>
          <p:cNvSpPr txBox="1">
            <a:spLocks/>
          </p:cNvSpPr>
          <p:nvPr/>
        </p:nvSpPr>
        <p:spPr>
          <a:xfrm>
            <a:off x="971600" y="1412776"/>
            <a:ext cx="7772400" cy="504056"/>
          </a:xfrm>
          <a:prstGeom prst="rect">
            <a:avLst/>
          </a:prstGeom>
        </p:spPr>
        <p:txBody>
          <a:bodyPr vert="horz" lIns="91440" tIns="45720" rIns="91440" bIns="45720" rtlCol="0" anchor="ctr">
            <a:no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cs-CZ" sz="3200" i="0" u="none" strike="noStrike" kern="1200" cap="all" spc="0" normalizeH="0" baseline="0" noProof="0" dirty="0" smtClean="0">
                <a:ln>
                  <a:noFill/>
                </a:ln>
                <a:solidFill>
                  <a:schemeClr val="tx2"/>
                </a:solidFill>
                <a:effectLst/>
                <a:uLnTx/>
                <a:uFillTx/>
                <a:latin typeface="Arial" pitchFamily="34" charset="0"/>
                <a:ea typeface="+mj-ea"/>
                <a:cs typeface="Arial" pitchFamily="34" charset="0"/>
              </a:rPr>
              <a:t>Šablona 7 – </a:t>
            </a:r>
            <a:r>
              <a:rPr kumimoji="0" lang="cs-CZ" sz="2000" i="0" u="none" strike="noStrike" kern="1200" cap="all" spc="0" normalizeH="0" baseline="0" noProof="0" dirty="0" smtClean="0">
                <a:ln>
                  <a:noFill/>
                </a:ln>
                <a:solidFill>
                  <a:schemeClr val="tx2"/>
                </a:solidFill>
                <a:effectLst/>
                <a:uLnTx/>
                <a:uFillTx/>
                <a:latin typeface="Arial" pitchFamily="34" charset="0"/>
                <a:ea typeface="+mj-ea"/>
                <a:cs typeface="Arial" pitchFamily="34" charset="0"/>
              </a:rPr>
              <a:t>konverzace s rodilým mluvčím</a:t>
            </a:r>
          </a:p>
        </p:txBody>
      </p:sp>
      <p:sp>
        <p:nvSpPr>
          <p:cNvPr id="7" name="Nadpis 1"/>
          <p:cNvSpPr txBox="1">
            <a:spLocks/>
          </p:cNvSpPr>
          <p:nvPr/>
        </p:nvSpPr>
        <p:spPr>
          <a:xfrm>
            <a:off x="539552" y="548680"/>
            <a:ext cx="2952328" cy="504056"/>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cs-CZ" sz="1200" b="0" i="0" u="none" strike="noStrike" kern="1200" cap="all" spc="0" normalizeH="0" baseline="0" noProof="0" dirty="0" smtClean="0">
                <a:ln>
                  <a:noFill/>
                </a:ln>
                <a:solidFill>
                  <a:schemeClr val="tx2"/>
                </a:solidFill>
                <a:effectLst/>
                <a:uLnTx/>
                <a:uFillTx/>
                <a:latin typeface="Arial" pitchFamily="34" charset="0"/>
                <a:ea typeface="+mj-ea"/>
                <a:cs typeface="Arial" pitchFamily="34" charset="0"/>
              </a:rPr>
              <a:t>KAP nepovinná témata</a:t>
            </a:r>
          </a:p>
        </p:txBody>
      </p:sp>
      <p:pic>
        <p:nvPicPr>
          <p:cNvPr id="1026" name="Picture 2" descr="logolink_MSMT_VVV_hor_barva_cz"/>
          <p:cNvPicPr>
            <a:picLocks noChangeAspect="1" noChangeArrowheads="1"/>
          </p:cNvPicPr>
          <p:nvPr/>
        </p:nvPicPr>
        <p:blipFill>
          <a:blip r:embed="rId2" cstate="print"/>
          <a:srcRect/>
          <a:stretch>
            <a:fillRect/>
          </a:stretch>
        </p:blipFill>
        <p:spPr bwMode="auto">
          <a:xfrm>
            <a:off x="5868144" y="476672"/>
            <a:ext cx="2448272" cy="544435"/>
          </a:xfrm>
          <a:prstGeom prst="rect">
            <a:avLst/>
          </a:prstGeom>
          <a:noFill/>
          <a:ln w="9525">
            <a:noFill/>
            <a:miter lim="800000"/>
            <a:headEnd/>
            <a:tailEnd/>
          </a:ln>
        </p:spPr>
      </p:pic>
      <p:cxnSp>
        <p:nvCxnSpPr>
          <p:cNvPr id="11" name="Přímá spojovací čára 10"/>
          <p:cNvCxnSpPr/>
          <p:nvPr/>
        </p:nvCxnSpPr>
        <p:spPr>
          <a:xfrm>
            <a:off x="1043608" y="980728"/>
            <a:ext cx="7128792"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p:pull/>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971600" y="2204864"/>
            <a:ext cx="7128792" cy="4104456"/>
          </a:xfrm>
        </p:spPr>
        <p:txBody>
          <a:bodyPr>
            <a:noAutofit/>
          </a:bodyPr>
          <a:lstStyle/>
          <a:p>
            <a:pPr algn="l"/>
            <a:r>
              <a:rPr lang="cs-CZ" sz="1600" dirty="0" smtClean="0">
                <a:solidFill>
                  <a:schemeClr val="tx2"/>
                </a:solidFill>
                <a:latin typeface="Arial" pitchFamily="34" charset="0"/>
                <a:cs typeface="Arial" pitchFamily="34" charset="0"/>
              </a:rPr>
              <a:t>Název</a:t>
            </a:r>
            <a:r>
              <a:rPr lang="cs-CZ" sz="1600" cap="all" dirty="0" smtClean="0">
                <a:solidFill>
                  <a:schemeClr val="tx2"/>
                </a:solidFill>
                <a:latin typeface="Arial" pitchFamily="34" charset="0"/>
                <a:cs typeface="Arial" pitchFamily="34" charset="0"/>
              </a:rPr>
              <a:t>: 	</a:t>
            </a:r>
            <a:r>
              <a:rPr lang="cs-CZ" sz="1600" dirty="0">
                <a:solidFill>
                  <a:schemeClr val="tx2"/>
                </a:solidFill>
                <a:latin typeface="Arial" pitchFamily="34" charset="0"/>
                <a:cs typeface="Arial" pitchFamily="34" charset="0"/>
              </a:rPr>
              <a:t>Jazykové kompetence pedagogického sboru </a:t>
            </a:r>
            <a:r>
              <a:rPr lang="cs-CZ" sz="1600" dirty="0" smtClean="0">
                <a:solidFill>
                  <a:schemeClr val="tx2"/>
                </a:solidFill>
                <a:latin typeface="Arial" pitchFamily="34" charset="0"/>
                <a:cs typeface="Arial" pitchFamily="34" charset="0"/>
              </a:rPr>
              <a:t/>
            </a:r>
            <a:br>
              <a:rPr lang="cs-CZ" sz="1600" dirty="0" smtClean="0">
                <a:solidFill>
                  <a:schemeClr val="tx2"/>
                </a:solidFill>
                <a:latin typeface="Arial" pitchFamily="34" charset="0"/>
                <a:cs typeface="Arial" pitchFamily="34" charset="0"/>
              </a:rPr>
            </a:br>
            <a:r>
              <a:rPr lang="cs-CZ" sz="800" dirty="0" smtClean="0">
                <a:solidFill>
                  <a:schemeClr val="tx2"/>
                </a:solidFill>
                <a:latin typeface="Arial" pitchFamily="34" charset="0"/>
                <a:cs typeface="Arial" pitchFamily="34" charset="0"/>
              </a:rPr>
              <a:t/>
            </a:r>
            <a:br>
              <a:rPr lang="cs-CZ" sz="800" dirty="0" smtClean="0">
                <a:solidFill>
                  <a:schemeClr val="tx2"/>
                </a:solidFill>
                <a:latin typeface="Arial" pitchFamily="34" charset="0"/>
                <a:cs typeface="Arial" pitchFamily="34" charset="0"/>
              </a:rPr>
            </a:br>
            <a:r>
              <a:rPr lang="cs-CZ" sz="1600" dirty="0" smtClean="0">
                <a:solidFill>
                  <a:schemeClr val="tx2"/>
                </a:solidFill>
                <a:latin typeface="Arial" pitchFamily="34" charset="0"/>
                <a:cs typeface="Arial" pitchFamily="34" charset="0"/>
              </a:rPr>
              <a:t>Cíle:	</a:t>
            </a:r>
            <a:r>
              <a:rPr lang="cs-CZ" sz="1600" dirty="0">
                <a:solidFill>
                  <a:schemeClr val="tx2"/>
                </a:solidFill>
                <a:latin typeface="Arial" pitchFamily="34" charset="0"/>
                <a:cs typeface="Arial" pitchFamily="34" charset="0"/>
              </a:rPr>
              <a:t>Posílení a udržování jazykových kompetencí pedagogických </a:t>
            </a:r>
            <a:r>
              <a:rPr lang="cs-CZ" sz="1600" dirty="0" smtClean="0">
                <a:solidFill>
                  <a:schemeClr val="tx2"/>
                </a:solidFill>
                <a:latin typeface="Arial" pitchFamily="34" charset="0"/>
                <a:cs typeface="Arial" pitchFamily="34" charset="0"/>
              </a:rPr>
              <a:t>	pracovníku (rozděleno </a:t>
            </a:r>
            <a:r>
              <a:rPr lang="cs-CZ" sz="1600" dirty="0">
                <a:solidFill>
                  <a:schemeClr val="tx2"/>
                </a:solidFill>
                <a:latin typeface="Arial" pitchFamily="34" charset="0"/>
                <a:cs typeface="Arial" pitchFamily="34" charset="0"/>
              </a:rPr>
              <a:t>podle konkrétní jazykové </a:t>
            </a:r>
            <a:r>
              <a:rPr lang="cs-CZ" sz="1600" dirty="0" smtClean="0">
                <a:solidFill>
                  <a:schemeClr val="tx2"/>
                </a:solidFill>
                <a:latin typeface="Arial" pitchFamily="34" charset="0"/>
                <a:cs typeface="Arial" pitchFamily="34" charset="0"/>
              </a:rPr>
              <a:t>úrovně)</a:t>
            </a:r>
            <a:r>
              <a:rPr lang="cs-CZ" sz="1600" dirty="0">
                <a:solidFill>
                  <a:schemeClr val="tx2"/>
                </a:solidFill>
                <a:latin typeface="Arial" pitchFamily="34" charset="0"/>
                <a:cs typeface="Arial" pitchFamily="34" charset="0"/>
              </a:rPr>
              <a:t/>
            </a:r>
            <a:br>
              <a:rPr lang="cs-CZ" sz="1600" dirty="0">
                <a:solidFill>
                  <a:schemeClr val="tx2"/>
                </a:solidFill>
                <a:latin typeface="Arial" pitchFamily="34" charset="0"/>
                <a:cs typeface="Arial" pitchFamily="34" charset="0"/>
              </a:rPr>
            </a:br>
            <a:r>
              <a:rPr lang="cs-CZ" sz="800" dirty="0" smtClean="0">
                <a:solidFill>
                  <a:schemeClr val="tx2"/>
                </a:solidFill>
                <a:latin typeface="Arial" pitchFamily="34" charset="0"/>
                <a:cs typeface="Arial" pitchFamily="34" charset="0"/>
              </a:rPr>
              <a:t/>
            </a:r>
            <a:br>
              <a:rPr lang="cs-CZ" sz="800" dirty="0" smtClean="0">
                <a:solidFill>
                  <a:schemeClr val="tx2"/>
                </a:solidFill>
                <a:latin typeface="Arial" pitchFamily="34" charset="0"/>
                <a:cs typeface="Arial" pitchFamily="34" charset="0"/>
              </a:rPr>
            </a:br>
            <a:r>
              <a:rPr lang="cs-CZ" sz="1600" dirty="0" smtClean="0">
                <a:solidFill>
                  <a:schemeClr val="tx2"/>
                </a:solidFill>
                <a:latin typeface="Arial" pitchFamily="34" charset="0"/>
                <a:cs typeface="Arial" pitchFamily="34" charset="0"/>
              </a:rPr>
              <a:t>Realizace:    1</a:t>
            </a:r>
            <a:r>
              <a:rPr lang="cs-CZ" sz="1600" dirty="0">
                <a:solidFill>
                  <a:schemeClr val="tx2"/>
                </a:solidFill>
                <a:latin typeface="Arial" pitchFamily="34" charset="0"/>
                <a:cs typeface="Arial" pitchFamily="34" charset="0"/>
              </a:rPr>
              <a:t>. </a:t>
            </a:r>
            <a:r>
              <a:rPr lang="cs-CZ" sz="1600" dirty="0" smtClean="0">
                <a:solidFill>
                  <a:schemeClr val="tx2"/>
                </a:solidFill>
                <a:latin typeface="Arial" pitchFamily="34" charset="0"/>
                <a:cs typeface="Arial" pitchFamily="34" charset="0"/>
              </a:rPr>
              <a:t>Jazykové </a:t>
            </a:r>
            <a:r>
              <a:rPr lang="cs-CZ" sz="1600" dirty="0">
                <a:solidFill>
                  <a:schemeClr val="tx2"/>
                </a:solidFill>
                <a:latin typeface="Arial" pitchFamily="34" charset="0"/>
                <a:cs typeface="Arial" pitchFamily="34" charset="0"/>
              </a:rPr>
              <a:t>kurzy pedagogů (AJ a NJ</a:t>
            </a:r>
            <a:r>
              <a:rPr lang="cs-CZ" sz="1600" dirty="0" smtClean="0">
                <a:solidFill>
                  <a:schemeClr val="tx2"/>
                </a:solidFill>
                <a:latin typeface="Arial" pitchFamily="34" charset="0"/>
                <a:cs typeface="Arial" pitchFamily="34" charset="0"/>
              </a:rPr>
              <a:t>)</a:t>
            </a:r>
            <a:r>
              <a:rPr lang="cs-CZ" sz="1600" dirty="0">
                <a:solidFill>
                  <a:schemeClr val="tx2"/>
                </a:solidFill>
                <a:latin typeface="Arial" pitchFamily="34" charset="0"/>
                <a:cs typeface="Arial" pitchFamily="34" charset="0"/>
              </a:rPr>
              <a:t/>
            </a:r>
            <a:br>
              <a:rPr lang="cs-CZ" sz="1600" dirty="0">
                <a:solidFill>
                  <a:schemeClr val="tx2"/>
                </a:solidFill>
                <a:latin typeface="Arial" pitchFamily="34" charset="0"/>
                <a:cs typeface="Arial" pitchFamily="34" charset="0"/>
              </a:rPr>
            </a:br>
            <a:r>
              <a:rPr lang="cs-CZ" sz="1600" dirty="0" smtClean="0">
                <a:solidFill>
                  <a:schemeClr val="tx2"/>
                </a:solidFill>
                <a:latin typeface="Arial" pitchFamily="34" charset="0"/>
                <a:cs typeface="Arial" pitchFamily="34" charset="0"/>
              </a:rPr>
              <a:t>	         </a:t>
            </a:r>
            <a:r>
              <a:rPr lang="cs-CZ" sz="1400" i="1" dirty="0" smtClean="0">
                <a:solidFill>
                  <a:schemeClr val="tx2"/>
                </a:solidFill>
                <a:latin typeface="Arial" pitchFamily="34" charset="0"/>
                <a:cs typeface="Arial" pitchFamily="34" charset="0"/>
              </a:rPr>
              <a:t>3letý </a:t>
            </a:r>
            <a:r>
              <a:rPr lang="cs-CZ" sz="1400" i="1" dirty="0">
                <a:solidFill>
                  <a:schemeClr val="tx2"/>
                </a:solidFill>
                <a:latin typeface="Arial" pitchFamily="34" charset="0"/>
                <a:cs typeface="Arial" pitchFamily="34" charset="0"/>
              </a:rPr>
              <a:t>kurz úrovní A1, A2, ostatní úrovně dle specifik oblastí a </a:t>
            </a:r>
            <a:r>
              <a:rPr lang="cs-CZ" sz="1400" i="1" dirty="0" smtClean="0">
                <a:solidFill>
                  <a:schemeClr val="tx2"/>
                </a:solidFill>
                <a:latin typeface="Arial" pitchFamily="34" charset="0"/>
                <a:cs typeface="Arial" pitchFamily="34" charset="0"/>
              </a:rPr>
              <a:t>zájmu, 	           celkem </a:t>
            </a:r>
            <a:r>
              <a:rPr lang="cs-CZ" sz="1400" i="1" dirty="0">
                <a:solidFill>
                  <a:schemeClr val="tx2"/>
                </a:solidFill>
                <a:latin typeface="Arial" pitchFamily="34" charset="0"/>
                <a:cs typeface="Arial" pitchFamily="34" charset="0"/>
              </a:rPr>
              <a:t>60 hodin přímé výuky za školní rok (za 3 roky </a:t>
            </a:r>
            <a:r>
              <a:rPr lang="cs-CZ" sz="1400" i="1" dirty="0" smtClean="0">
                <a:solidFill>
                  <a:schemeClr val="tx2"/>
                </a:solidFill>
                <a:latin typeface="Arial" pitchFamily="34" charset="0"/>
                <a:cs typeface="Arial" pitchFamily="34" charset="0"/>
              </a:rPr>
              <a:t>180 </a:t>
            </a:r>
            <a:r>
              <a:rPr lang="cs-CZ" sz="1400" i="1" dirty="0">
                <a:solidFill>
                  <a:schemeClr val="tx2"/>
                </a:solidFill>
                <a:latin typeface="Arial" pitchFamily="34" charset="0"/>
                <a:cs typeface="Arial" pitchFamily="34" charset="0"/>
              </a:rPr>
              <a:t>hodin</a:t>
            </a:r>
            <a:r>
              <a:rPr lang="cs-CZ" sz="1400" i="1" dirty="0" smtClean="0">
                <a:solidFill>
                  <a:schemeClr val="tx2"/>
                </a:solidFill>
                <a:latin typeface="Arial" pitchFamily="34" charset="0"/>
                <a:cs typeface="Arial" pitchFamily="34" charset="0"/>
              </a:rPr>
              <a:t>)</a:t>
            </a:r>
            <a:r>
              <a:rPr lang="cs-CZ" sz="1600" dirty="0">
                <a:solidFill>
                  <a:schemeClr val="tx2"/>
                </a:solidFill>
                <a:latin typeface="Arial" pitchFamily="34" charset="0"/>
                <a:cs typeface="Arial" pitchFamily="34" charset="0"/>
              </a:rPr>
              <a:t/>
            </a:r>
            <a:br>
              <a:rPr lang="cs-CZ" sz="1600" dirty="0">
                <a:solidFill>
                  <a:schemeClr val="tx2"/>
                </a:solidFill>
                <a:latin typeface="Arial" pitchFamily="34" charset="0"/>
                <a:cs typeface="Arial" pitchFamily="34" charset="0"/>
              </a:rPr>
            </a:br>
            <a:r>
              <a:rPr lang="cs-CZ" sz="1600" dirty="0" smtClean="0">
                <a:solidFill>
                  <a:schemeClr val="tx2"/>
                </a:solidFill>
                <a:latin typeface="Arial" pitchFamily="34" charset="0"/>
                <a:cs typeface="Arial" pitchFamily="34" charset="0"/>
              </a:rPr>
              <a:t>	     2</a:t>
            </a:r>
            <a:r>
              <a:rPr lang="cs-CZ" sz="1600" dirty="0">
                <a:solidFill>
                  <a:schemeClr val="tx2"/>
                </a:solidFill>
                <a:latin typeface="Arial" pitchFamily="34" charset="0"/>
                <a:cs typeface="Arial" pitchFamily="34" charset="0"/>
              </a:rPr>
              <a:t>. Konverzace s rodilým mluvčím pro </a:t>
            </a:r>
            <a:r>
              <a:rPr lang="cs-CZ" sz="1600" dirty="0" smtClean="0">
                <a:solidFill>
                  <a:schemeClr val="tx2"/>
                </a:solidFill>
                <a:latin typeface="Arial" pitchFamily="34" charset="0"/>
                <a:cs typeface="Arial" pitchFamily="34" charset="0"/>
              </a:rPr>
              <a:t>pedagogy</a:t>
            </a:r>
            <a:r>
              <a:rPr lang="cs-CZ" sz="1600" dirty="0">
                <a:solidFill>
                  <a:schemeClr val="tx2"/>
                </a:solidFill>
                <a:latin typeface="Arial" pitchFamily="34" charset="0"/>
                <a:cs typeface="Arial" pitchFamily="34" charset="0"/>
              </a:rPr>
              <a:t/>
            </a:r>
            <a:br>
              <a:rPr lang="cs-CZ" sz="1600" dirty="0">
                <a:solidFill>
                  <a:schemeClr val="tx2"/>
                </a:solidFill>
                <a:latin typeface="Arial" pitchFamily="34" charset="0"/>
                <a:cs typeface="Arial" pitchFamily="34" charset="0"/>
              </a:rPr>
            </a:br>
            <a:r>
              <a:rPr lang="cs-CZ" sz="1600" dirty="0" smtClean="0">
                <a:solidFill>
                  <a:schemeClr val="tx2"/>
                </a:solidFill>
                <a:latin typeface="Arial" pitchFamily="34" charset="0"/>
                <a:cs typeface="Arial" pitchFamily="34" charset="0"/>
              </a:rPr>
              <a:t>	         </a:t>
            </a:r>
            <a:r>
              <a:rPr lang="cs-CZ" sz="1400" i="1" dirty="0" smtClean="0">
                <a:solidFill>
                  <a:schemeClr val="tx2"/>
                </a:solidFill>
                <a:latin typeface="Arial" pitchFamily="34" charset="0"/>
                <a:cs typeface="Arial" pitchFamily="34" charset="0"/>
              </a:rPr>
              <a:t>3letý </a:t>
            </a:r>
            <a:r>
              <a:rPr lang="cs-CZ" sz="1400" i="1" dirty="0">
                <a:solidFill>
                  <a:schemeClr val="tx2"/>
                </a:solidFill>
                <a:latin typeface="Arial" pitchFamily="34" charset="0"/>
                <a:cs typeface="Arial" pitchFamily="34" charset="0"/>
              </a:rPr>
              <a:t>kurz pro středně pokročilé a pokročilé a pedagogy </a:t>
            </a:r>
            <a:r>
              <a:rPr lang="cs-CZ" sz="1400" i="1" dirty="0" smtClean="0">
                <a:solidFill>
                  <a:schemeClr val="tx2"/>
                </a:solidFill>
                <a:latin typeface="Arial" pitchFamily="34" charset="0"/>
                <a:cs typeface="Arial" pitchFamily="34" charset="0"/>
              </a:rPr>
              <a:t>jazyků, 	           úroveň B1,B2,C1, celkem </a:t>
            </a:r>
            <a:r>
              <a:rPr lang="cs-CZ" sz="1400" i="1" dirty="0">
                <a:solidFill>
                  <a:schemeClr val="tx2"/>
                </a:solidFill>
                <a:latin typeface="Arial" pitchFamily="34" charset="0"/>
                <a:cs typeface="Arial" pitchFamily="34" charset="0"/>
              </a:rPr>
              <a:t>60 hodin přímé výuky za </a:t>
            </a:r>
            <a:r>
              <a:rPr lang="cs-CZ" sz="1400" i="1" dirty="0" smtClean="0">
                <a:solidFill>
                  <a:schemeClr val="tx2"/>
                </a:solidFill>
                <a:latin typeface="Arial" pitchFamily="34" charset="0"/>
                <a:cs typeface="Arial" pitchFamily="34" charset="0"/>
              </a:rPr>
              <a:t>školní </a:t>
            </a:r>
            <a:r>
              <a:rPr lang="cs-CZ" sz="1400" i="1" dirty="0">
                <a:solidFill>
                  <a:schemeClr val="tx2"/>
                </a:solidFill>
                <a:latin typeface="Arial" pitchFamily="34" charset="0"/>
                <a:cs typeface="Arial" pitchFamily="34" charset="0"/>
              </a:rPr>
              <a:t>rok (za 3 </a:t>
            </a:r>
            <a:r>
              <a:rPr lang="cs-CZ" sz="1400" i="1" dirty="0" smtClean="0">
                <a:solidFill>
                  <a:schemeClr val="tx2"/>
                </a:solidFill>
                <a:latin typeface="Arial" pitchFamily="34" charset="0"/>
                <a:cs typeface="Arial" pitchFamily="34" charset="0"/>
              </a:rPr>
              <a:t>	           roky </a:t>
            </a:r>
            <a:r>
              <a:rPr lang="cs-CZ" sz="1400" i="1" dirty="0">
                <a:solidFill>
                  <a:schemeClr val="tx2"/>
                </a:solidFill>
                <a:latin typeface="Arial" pitchFamily="34" charset="0"/>
                <a:cs typeface="Arial" pitchFamily="34" charset="0"/>
              </a:rPr>
              <a:t>180 hodin</a:t>
            </a:r>
            <a:r>
              <a:rPr lang="cs-CZ" sz="1400" i="1" dirty="0" smtClean="0">
                <a:solidFill>
                  <a:schemeClr val="tx2"/>
                </a:solidFill>
                <a:latin typeface="Arial" pitchFamily="34" charset="0"/>
                <a:cs typeface="Arial" pitchFamily="34" charset="0"/>
              </a:rPr>
              <a:t>)</a:t>
            </a:r>
            <a:r>
              <a:rPr lang="cs-CZ" sz="1600" dirty="0">
                <a:solidFill>
                  <a:schemeClr val="tx2"/>
                </a:solidFill>
                <a:latin typeface="Arial" pitchFamily="34" charset="0"/>
                <a:cs typeface="Arial" pitchFamily="34" charset="0"/>
              </a:rPr>
              <a:t/>
            </a:r>
            <a:br>
              <a:rPr lang="cs-CZ" sz="1600" dirty="0">
                <a:solidFill>
                  <a:schemeClr val="tx2"/>
                </a:solidFill>
                <a:latin typeface="Arial" pitchFamily="34" charset="0"/>
                <a:cs typeface="Arial" pitchFamily="34" charset="0"/>
              </a:rPr>
            </a:br>
            <a:r>
              <a:rPr lang="cs-CZ" sz="1600" dirty="0" smtClean="0">
                <a:solidFill>
                  <a:schemeClr val="tx2"/>
                </a:solidFill>
                <a:latin typeface="Arial" pitchFamily="34" charset="0"/>
                <a:cs typeface="Arial" pitchFamily="34" charset="0"/>
              </a:rPr>
              <a:t>	     3</a:t>
            </a:r>
            <a:r>
              <a:rPr lang="cs-CZ" sz="1600" dirty="0">
                <a:solidFill>
                  <a:schemeClr val="tx2"/>
                </a:solidFill>
                <a:latin typeface="Arial" pitchFamily="34" charset="0"/>
                <a:cs typeface="Arial" pitchFamily="34" charset="0"/>
              </a:rPr>
              <a:t>. Kurzy odbornosti ve výuce pedagogů </a:t>
            </a:r>
            <a:r>
              <a:rPr lang="cs-CZ" sz="1600" dirty="0" smtClean="0">
                <a:solidFill>
                  <a:schemeClr val="tx2"/>
                </a:solidFill>
                <a:latin typeface="Arial" pitchFamily="34" charset="0"/>
                <a:cs typeface="Arial" pitchFamily="34" charset="0"/>
              </a:rPr>
              <a:t>jazyků</a:t>
            </a:r>
            <a:r>
              <a:rPr lang="cs-CZ" sz="1600" dirty="0">
                <a:solidFill>
                  <a:schemeClr val="tx2"/>
                </a:solidFill>
                <a:latin typeface="Arial" pitchFamily="34" charset="0"/>
                <a:cs typeface="Arial" pitchFamily="34" charset="0"/>
              </a:rPr>
              <a:t/>
            </a:r>
            <a:br>
              <a:rPr lang="cs-CZ" sz="1600" dirty="0">
                <a:solidFill>
                  <a:schemeClr val="tx2"/>
                </a:solidFill>
                <a:latin typeface="Arial" pitchFamily="34" charset="0"/>
                <a:cs typeface="Arial" pitchFamily="34" charset="0"/>
              </a:rPr>
            </a:br>
            <a:r>
              <a:rPr lang="cs-CZ" sz="1600" dirty="0">
                <a:solidFill>
                  <a:schemeClr val="tx2"/>
                </a:solidFill>
                <a:latin typeface="Arial" pitchFamily="34" charset="0"/>
                <a:cs typeface="Arial" pitchFamily="34" charset="0"/>
              </a:rPr>
              <a:t>	 </a:t>
            </a:r>
            <a:r>
              <a:rPr lang="cs-CZ" sz="1600" dirty="0" smtClean="0">
                <a:solidFill>
                  <a:schemeClr val="tx2"/>
                </a:solidFill>
                <a:latin typeface="Arial" pitchFamily="34" charset="0"/>
                <a:cs typeface="Arial" pitchFamily="34" charset="0"/>
              </a:rPr>
              <a:t>        </a:t>
            </a:r>
            <a:r>
              <a:rPr lang="cs-CZ" sz="1400" i="1" dirty="0" smtClean="0">
                <a:solidFill>
                  <a:schemeClr val="tx2"/>
                </a:solidFill>
                <a:latin typeface="Arial" pitchFamily="34" charset="0"/>
                <a:cs typeface="Arial" pitchFamily="34" charset="0"/>
              </a:rPr>
              <a:t>Jednoleté </a:t>
            </a:r>
            <a:r>
              <a:rPr lang="cs-CZ" sz="1400" i="1" dirty="0">
                <a:solidFill>
                  <a:schemeClr val="tx2"/>
                </a:solidFill>
                <a:latin typeface="Arial" pitchFamily="34" charset="0"/>
                <a:cs typeface="Arial" pitchFamily="34" charset="0"/>
              </a:rPr>
              <a:t>kurzy pro vyučující jazyků zaměřené na rozšíření o </a:t>
            </a:r>
            <a:r>
              <a:rPr lang="cs-CZ" sz="1400" i="1" dirty="0" smtClean="0">
                <a:solidFill>
                  <a:schemeClr val="tx2"/>
                </a:solidFill>
                <a:latin typeface="Arial" pitchFamily="34" charset="0"/>
                <a:cs typeface="Arial" pitchFamily="34" charset="0"/>
              </a:rPr>
              <a:t>odborné 	           texty </a:t>
            </a:r>
            <a:r>
              <a:rPr lang="cs-CZ" sz="1400" i="1" dirty="0">
                <a:solidFill>
                  <a:schemeClr val="tx2"/>
                </a:solidFill>
                <a:latin typeface="Arial" pitchFamily="34" charset="0"/>
                <a:cs typeface="Arial" pitchFamily="34" charset="0"/>
              </a:rPr>
              <a:t>dle zaměření </a:t>
            </a:r>
            <a:r>
              <a:rPr lang="cs-CZ" sz="1400" i="1" dirty="0" smtClean="0">
                <a:solidFill>
                  <a:schemeClr val="tx2"/>
                </a:solidFill>
                <a:latin typeface="Arial" pitchFamily="34" charset="0"/>
                <a:cs typeface="Arial" pitchFamily="34" charset="0"/>
              </a:rPr>
              <a:t>škol, celkem </a:t>
            </a:r>
            <a:r>
              <a:rPr lang="cs-CZ" sz="1400" i="1" dirty="0">
                <a:solidFill>
                  <a:schemeClr val="tx2"/>
                </a:solidFill>
                <a:latin typeface="Arial" pitchFamily="34" charset="0"/>
                <a:cs typeface="Arial" pitchFamily="34" charset="0"/>
              </a:rPr>
              <a:t>60 hodin </a:t>
            </a:r>
            <a:r>
              <a:rPr lang="cs-CZ" sz="1400" i="1" dirty="0" smtClean="0">
                <a:solidFill>
                  <a:schemeClr val="tx2"/>
                </a:solidFill>
                <a:latin typeface="Arial" pitchFamily="34" charset="0"/>
                <a:cs typeface="Arial" pitchFamily="34" charset="0"/>
              </a:rPr>
              <a:t>kurz</a:t>
            </a:r>
            <a:r>
              <a:rPr lang="cs-CZ" sz="1600" dirty="0" smtClean="0">
                <a:solidFill>
                  <a:schemeClr val="tx2"/>
                </a:solidFill>
                <a:latin typeface="Arial" pitchFamily="34" charset="0"/>
                <a:cs typeface="Arial" pitchFamily="34" charset="0"/>
              </a:rPr>
              <a:t> </a:t>
            </a:r>
            <a:r>
              <a:rPr lang="cs-CZ" sz="1600" dirty="0">
                <a:solidFill>
                  <a:schemeClr val="tx2"/>
                </a:solidFill>
                <a:latin typeface="Arial" pitchFamily="34" charset="0"/>
                <a:cs typeface="Arial" pitchFamily="34" charset="0"/>
              </a:rPr>
              <a:t/>
            </a:r>
            <a:br>
              <a:rPr lang="cs-CZ" sz="1600" dirty="0">
                <a:solidFill>
                  <a:schemeClr val="tx2"/>
                </a:solidFill>
                <a:latin typeface="Arial" pitchFamily="34" charset="0"/>
                <a:cs typeface="Arial" pitchFamily="34" charset="0"/>
              </a:rPr>
            </a:br>
            <a:r>
              <a:rPr lang="cs-CZ" sz="1600" dirty="0" smtClean="0">
                <a:solidFill>
                  <a:schemeClr val="tx2"/>
                </a:solidFill>
                <a:latin typeface="Arial" pitchFamily="34" charset="0"/>
                <a:cs typeface="Arial" pitchFamily="34" charset="0"/>
              </a:rPr>
              <a:t>	     4</a:t>
            </a:r>
            <a:r>
              <a:rPr lang="cs-CZ" sz="1600" dirty="0">
                <a:solidFill>
                  <a:schemeClr val="tx2"/>
                </a:solidFill>
                <a:latin typeface="Arial" pitchFamily="34" charset="0"/>
                <a:cs typeface="Arial" pitchFamily="34" charset="0"/>
              </a:rPr>
              <a:t>. Jazykové pobyty a stáže v zahraničí pro </a:t>
            </a:r>
            <a:r>
              <a:rPr lang="cs-CZ" sz="1600" dirty="0" smtClean="0">
                <a:solidFill>
                  <a:schemeClr val="tx2"/>
                </a:solidFill>
                <a:latin typeface="Arial" pitchFamily="34" charset="0"/>
                <a:cs typeface="Arial" pitchFamily="34" charset="0"/>
              </a:rPr>
              <a:t>pedagogy</a:t>
            </a:r>
            <a:r>
              <a:rPr lang="cs-CZ" sz="1600" dirty="0">
                <a:solidFill>
                  <a:schemeClr val="tx2"/>
                </a:solidFill>
                <a:latin typeface="Arial" pitchFamily="34" charset="0"/>
                <a:cs typeface="Arial" pitchFamily="34" charset="0"/>
              </a:rPr>
              <a:t/>
            </a:r>
            <a:br>
              <a:rPr lang="cs-CZ" sz="1600" dirty="0">
                <a:solidFill>
                  <a:schemeClr val="tx2"/>
                </a:solidFill>
                <a:latin typeface="Arial" pitchFamily="34" charset="0"/>
                <a:cs typeface="Arial" pitchFamily="34" charset="0"/>
              </a:rPr>
            </a:br>
            <a:r>
              <a:rPr lang="cs-CZ" sz="800" dirty="0">
                <a:solidFill>
                  <a:schemeClr val="tx2"/>
                </a:solidFill>
                <a:latin typeface="Arial" pitchFamily="34" charset="0"/>
                <a:cs typeface="Arial" pitchFamily="34" charset="0"/>
              </a:rPr>
              <a:t/>
            </a:r>
            <a:br>
              <a:rPr lang="cs-CZ" sz="800" dirty="0">
                <a:solidFill>
                  <a:schemeClr val="tx2"/>
                </a:solidFill>
                <a:latin typeface="Arial" pitchFamily="34" charset="0"/>
                <a:cs typeface="Arial" pitchFamily="34" charset="0"/>
              </a:rPr>
            </a:br>
            <a:r>
              <a:rPr lang="cs-CZ" sz="1600" dirty="0" smtClean="0">
                <a:solidFill>
                  <a:schemeClr val="tx2"/>
                </a:solidFill>
                <a:latin typeface="Arial" pitchFamily="34" charset="0"/>
                <a:cs typeface="Arial" pitchFamily="34" charset="0"/>
              </a:rPr>
              <a:t>Cílová skupina:	</a:t>
            </a:r>
            <a:r>
              <a:rPr lang="cs-CZ" sz="1600" dirty="0">
                <a:solidFill>
                  <a:schemeClr val="tx2"/>
                </a:solidFill>
                <a:latin typeface="Arial" pitchFamily="34" charset="0"/>
                <a:cs typeface="Arial" pitchFamily="34" charset="0"/>
              </a:rPr>
              <a:t>Pedagogičtí pracovníci regionálního školství</a:t>
            </a:r>
            <a:r>
              <a:rPr lang="cs-CZ" sz="1600" dirty="0" smtClean="0">
                <a:solidFill>
                  <a:schemeClr val="tx2"/>
                </a:solidFill>
                <a:latin typeface="Arial" pitchFamily="34" charset="0"/>
                <a:cs typeface="Arial" pitchFamily="34" charset="0"/>
              </a:rPr>
              <a:t/>
            </a:r>
            <a:br>
              <a:rPr lang="cs-CZ" sz="1600" dirty="0" smtClean="0">
                <a:solidFill>
                  <a:schemeClr val="tx2"/>
                </a:solidFill>
                <a:latin typeface="Arial" pitchFamily="34" charset="0"/>
                <a:cs typeface="Arial" pitchFamily="34" charset="0"/>
              </a:rPr>
            </a:br>
            <a:endParaRPr lang="cs-CZ" sz="1600" cap="all" dirty="0">
              <a:solidFill>
                <a:schemeClr val="tx2"/>
              </a:solidFill>
              <a:latin typeface="Arial" pitchFamily="34" charset="0"/>
              <a:cs typeface="Arial" pitchFamily="34" charset="0"/>
            </a:endParaRPr>
          </a:p>
        </p:txBody>
      </p:sp>
      <p:sp>
        <p:nvSpPr>
          <p:cNvPr id="5" name="Nadpis 1"/>
          <p:cNvSpPr txBox="1">
            <a:spLocks/>
          </p:cNvSpPr>
          <p:nvPr/>
        </p:nvSpPr>
        <p:spPr>
          <a:xfrm>
            <a:off x="971600" y="1412776"/>
            <a:ext cx="7772400" cy="504056"/>
          </a:xfrm>
          <a:prstGeom prst="rect">
            <a:avLst/>
          </a:prstGeom>
        </p:spPr>
        <p:txBody>
          <a:bodyPr vert="horz" lIns="91440" tIns="45720" rIns="91440" bIns="45720" rtlCol="0" anchor="ctr">
            <a:no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cs-CZ" sz="3200" i="0" u="none" strike="noStrike" kern="1200" cap="all" spc="0" normalizeH="0" baseline="0" noProof="0" dirty="0" smtClean="0">
                <a:ln>
                  <a:noFill/>
                </a:ln>
                <a:solidFill>
                  <a:schemeClr val="tx2"/>
                </a:solidFill>
                <a:effectLst/>
                <a:uLnTx/>
                <a:uFillTx/>
                <a:latin typeface="Arial" pitchFamily="34" charset="0"/>
                <a:ea typeface="+mj-ea"/>
                <a:cs typeface="Arial" pitchFamily="34" charset="0"/>
              </a:rPr>
              <a:t>Šablona 8 – </a:t>
            </a:r>
            <a:r>
              <a:rPr kumimoji="0" lang="cs-CZ" sz="1900" i="0" u="none" strike="noStrike" kern="1200" cap="all" spc="0" normalizeH="0" baseline="0" noProof="0" dirty="0" smtClean="0">
                <a:ln>
                  <a:noFill/>
                </a:ln>
                <a:solidFill>
                  <a:schemeClr val="tx2"/>
                </a:solidFill>
                <a:effectLst/>
                <a:uLnTx/>
                <a:uFillTx/>
                <a:latin typeface="Arial" pitchFamily="34" charset="0"/>
                <a:ea typeface="+mj-ea"/>
                <a:cs typeface="Arial" pitchFamily="34" charset="0"/>
              </a:rPr>
              <a:t>jazykové kompetence pedagogů</a:t>
            </a:r>
          </a:p>
        </p:txBody>
      </p:sp>
      <p:sp>
        <p:nvSpPr>
          <p:cNvPr id="7" name="Nadpis 1"/>
          <p:cNvSpPr txBox="1">
            <a:spLocks/>
          </p:cNvSpPr>
          <p:nvPr/>
        </p:nvSpPr>
        <p:spPr>
          <a:xfrm>
            <a:off x="539552" y="548680"/>
            <a:ext cx="2952328" cy="504056"/>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cs-CZ" sz="1200" b="0" i="0" u="none" strike="noStrike" kern="1200" cap="all" spc="0" normalizeH="0" baseline="0" noProof="0" dirty="0" smtClean="0">
                <a:ln>
                  <a:noFill/>
                </a:ln>
                <a:solidFill>
                  <a:schemeClr val="tx2"/>
                </a:solidFill>
                <a:effectLst/>
                <a:uLnTx/>
                <a:uFillTx/>
                <a:latin typeface="Arial" pitchFamily="34" charset="0"/>
                <a:ea typeface="+mj-ea"/>
                <a:cs typeface="Arial" pitchFamily="34" charset="0"/>
              </a:rPr>
              <a:t>KAP nepovinná témata</a:t>
            </a:r>
          </a:p>
        </p:txBody>
      </p:sp>
      <p:pic>
        <p:nvPicPr>
          <p:cNvPr id="1026" name="Picture 2" descr="logolink_MSMT_VVV_hor_barva_cz"/>
          <p:cNvPicPr>
            <a:picLocks noChangeAspect="1" noChangeArrowheads="1"/>
          </p:cNvPicPr>
          <p:nvPr/>
        </p:nvPicPr>
        <p:blipFill>
          <a:blip r:embed="rId2" cstate="print"/>
          <a:srcRect/>
          <a:stretch>
            <a:fillRect/>
          </a:stretch>
        </p:blipFill>
        <p:spPr bwMode="auto">
          <a:xfrm>
            <a:off x="5868144" y="476672"/>
            <a:ext cx="2448272" cy="544435"/>
          </a:xfrm>
          <a:prstGeom prst="rect">
            <a:avLst/>
          </a:prstGeom>
          <a:noFill/>
          <a:ln w="9525">
            <a:noFill/>
            <a:miter lim="800000"/>
            <a:headEnd/>
            <a:tailEnd/>
          </a:ln>
        </p:spPr>
      </p:pic>
      <p:cxnSp>
        <p:nvCxnSpPr>
          <p:cNvPr id="11" name="Přímá spojovací čára 10"/>
          <p:cNvCxnSpPr/>
          <p:nvPr/>
        </p:nvCxnSpPr>
        <p:spPr>
          <a:xfrm>
            <a:off x="1043608" y="980728"/>
            <a:ext cx="7128792"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p:pull/>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1"/>
          <p:cNvSpPr txBox="1">
            <a:spLocks/>
          </p:cNvSpPr>
          <p:nvPr/>
        </p:nvSpPr>
        <p:spPr>
          <a:xfrm>
            <a:off x="971600" y="1412776"/>
            <a:ext cx="7772400" cy="4752528"/>
          </a:xfrm>
          <a:prstGeom prst="rect">
            <a:avLst/>
          </a:prstGeom>
        </p:spPr>
        <p:txBody>
          <a:bodyPr vert="horz" lIns="91440" tIns="45720" rIns="91440" bIns="45720" rtlCol="0" anchor="ctr">
            <a:no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cs-CZ" sz="3600" i="1" u="none" strike="noStrike" kern="1200" cap="small" spc="0" normalizeH="0" baseline="0" noProof="0" dirty="0" smtClean="0">
                <a:ln>
                  <a:noFill/>
                </a:ln>
                <a:solidFill>
                  <a:schemeClr val="tx2"/>
                </a:solidFill>
                <a:effectLst/>
                <a:uLnTx/>
                <a:uFillTx/>
                <a:latin typeface="Tekton Pro Ext" pitchFamily="34" charset="-18"/>
                <a:ea typeface="Kozuka Gothic Pr6N EL" pitchFamily="34" charset="-128"/>
                <a:cs typeface="Arial" pitchFamily="34" charset="0"/>
              </a:rPr>
              <a:t>Děkuji vám za pozornost </a:t>
            </a:r>
            <a:br>
              <a:rPr kumimoji="0" lang="cs-CZ" sz="3600" i="1" u="none" strike="noStrike" kern="1200" cap="small" spc="0" normalizeH="0" baseline="0" noProof="0" dirty="0" smtClean="0">
                <a:ln>
                  <a:noFill/>
                </a:ln>
                <a:solidFill>
                  <a:schemeClr val="tx2"/>
                </a:solidFill>
                <a:effectLst/>
                <a:uLnTx/>
                <a:uFillTx/>
                <a:latin typeface="Tekton Pro Ext" pitchFamily="34" charset="-18"/>
                <a:ea typeface="Kozuka Gothic Pr6N EL" pitchFamily="34" charset="-128"/>
                <a:cs typeface="Arial" pitchFamily="34" charset="0"/>
              </a:rPr>
            </a:br>
            <a:r>
              <a:rPr kumimoji="0" lang="cs-CZ" sz="3600" i="1" u="none" strike="noStrike" kern="1200" cap="small" spc="0" normalizeH="0" baseline="0" noProof="0" dirty="0" smtClean="0">
                <a:ln>
                  <a:noFill/>
                </a:ln>
                <a:solidFill>
                  <a:schemeClr val="tx2"/>
                </a:solidFill>
                <a:effectLst/>
                <a:uLnTx/>
                <a:uFillTx/>
                <a:latin typeface="Tekton Pro Ext" pitchFamily="34" charset="-18"/>
                <a:ea typeface="Kozuka Gothic Pr6N EL" pitchFamily="34" charset="-128"/>
                <a:cs typeface="Arial" pitchFamily="34" charset="0"/>
              </a:rPr>
              <a:t>a skupině Nepovinná Témata </a:t>
            </a:r>
            <a:br>
              <a:rPr kumimoji="0" lang="cs-CZ" sz="3600" i="1" u="none" strike="noStrike" kern="1200" cap="small" spc="0" normalizeH="0" baseline="0" noProof="0" dirty="0" smtClean="0">
                <a:ln>
                  <a:noFill/>
                </a:ln>
                <a:solidFill>
                  <a:schemeClr val="tx2"/>
                </a:solidFill>
                <a:effectLst/>
                <a:uLnTx/>
                <a:uFillTx/>
                <a:latin typeface="Tekton Pro Ext" pitchFamily="34" charset="-18"/>
                <a:ea typeface="Kozuka Gothic Pr6N EL" pitchFamily="34" charset="-128"/>
                <a:cs typeface="Arial" pitchFamily="34" charset="0"/>
              </a:rPr>
            </a:br>
            <a:r>
              <a:rPr kumimoji="0" lang="cs-CZ" sz="3600" i="1" u="none" strike="noStrike" kern="1200" cap="small" spc="0" normalizeH="0" baseline="0" noProof="0" dirty="0" smtClean="0">
                <a:ln>
                  <a:noFill/>
                </a:ln>
                <a:solidFill>
                  <a:schemeClr val="tx2"/>
                </a:solidFill>
                <a:effectLst/>
                <a:uLnTx/>
                <a:uFillTx/>
                <a:latin typeface="Tekton Pro Ext" pitchFamily="34" charset="-18"/>
                <a:ea typeface="Kozuka Gothic Pr6N EL" pitchFamily="34" charset="-128"/>
                <a:cs typeface="Arial" pitchFamily="34" charset="0"/>
              </a:rPr>
              <a:t>včetně</a:t>
            </a:r>
            <a:r>
              <a:rPr kumimoji="0" lang="cs-CZ" sz="3600" i="1" u="none" strike="noStrike" kern="1200" cap="small" spc="0" normalizeH="0" noProof="0" dirty="0" smtClean="0">
                <a:ln>
                  <a:noFill/>
                </a:ln>
                <a:solidFill>
                  <a:schemeClr val="tx2"/>
                </a:solidFill>
                <a:effectLst/>
                <a:uLnTx/>
                <a:uFillTx/>
                <a:latin typeface="Tekton Pro Ext" pitchFamily="34" charset="-18"/>
                <a:ea typeface="Kozuka Gothic Pr6N EL" pitchFamily="34" charset="-128"/>
                <a:cs typeface="Arial" pitchFamily="34" charset="0"/>
              </a:rPr>
              <a:t> realizačního týmu KAP </a:t>
            </a:r>
            <a:br>
              <a:rPr kumimoji="0" lang="cs-CZ" sz="3600" i="1" u="none" strike="noStrike" kern="1200" cap="small" spc="0" normalizeH="0" noProof="0" dirty="0" smtClean="0">
                <a:ln>
                  <a:noFill/>
                </a:ln>
                <a:solidFill>
                  <a:schemeClr val="tx2"/>
                </a:solidFill>
                <a:effectLst/>
                <a:uLnTx/>
                <a:uFillTx/>
                <a:latin typeface="Tekton Pro Ext" pitchFamily="34" charset="-18"/>
                <a:ea typeface="Kozuka Gothic Pr6N EL" pitchFamily="34" charset="-128"/>
                <a:cs typeface="Arial" pitchFamily="34" charset="0"/>
              </a:rPr>
            </a:br>
            <a:r>
              <a:rPr kumimoji="0" lang="cs-CZ" sz="3600" i="1" u="none" strike="noStrike" kern="1200" cap="small" spc="0" normalizeH="0" noProof="0" dirty="0" smtClean="0">
                <a:ln>
                  <a:noFill/>
                </a:ln>
                <a:solidFill>
                  <a:schemeClr val="tx2"/>
                </a:solidFill>
                <a:effectLst/>
                <a:uLnTx/>
                <a:uFillTx/>
                <a:latin typeface="Tekton Pro Ext" pitchFamily="34" charset="-18"/>
                <a:ea typeface="Kozuka Gothic Pr6N EL" pitchFamily="34" charset="-128"/>
                <a:cs typeface="Arial" pitchFamily="34" charset="0"/>
              </a:rPr>
              <a:t>v zastoupení Lenky Novákové</a:t>
            </a:r>
          </a:p>
          <a:p>
            <a:pPr marL="0" marR="0" lvl="0" indent="0" defTabSz="914400" rtl="0" eaLnBrk="1" fontAlgn="auto" latinLnBrk="0" hangingPunct="1">
              <a:lnSpc>
                <a:spcPct val="100000"/>
              </a:lnSpc>
              <a:spcBef>
                <a:spcPct val="0"/>
              </a:spcBef>
              <a:spcAft>
                <a:spcPts val="0"/>
              </a:spcAft>
              <a:buClrTx/>
              <a:buSzTx/>
              <a:buFontTx/>
              <a:buNone/>
              <a:tabLst/>
              <a:defRPr/>
            </a:pPr>
            <a:r>
              <a:rPr lang="cs-CZ" sz="3600" i="1" cap="small" dirty="0" smtClean="0">
                <a:solidFill>
                  <a:schemeClr val="tx2"/>
                </a:solidFill>
                <a:latin typeface="Tekton Pro Ext" pitchFamily="34" charset="-18"/>
                <a:ea typeface="Kozuka Gothic Pr6N EL" pitchFamily="34" charset="-128"/>
                <a:cs typeface="Arial" pitchFamily="34" charset="0"/>
              </a:rPr>
              <a:t>za odvedenou práci</a:t>
            </a:r>
            <a:r>
              <a:rPr kumimoji="0" lang="cs-CZ" sz="3600" i="1" u="none" strike="noStrike" kern="1200" cap="small" spc="0" normalizeH="0" noProof="0" dirty="0" smtClean="0">
                <a:ln>
                  <a:noFill/>
                </a:ln>
                <a:solidFill>
                  <a:schemeClr val="tx2"/>
                </a:solidFill>
                <a:effectLst/>
                <a:uLnTx/>
                <a:uFillTx/>
                <a:latin typeface="Tekton Pro Ext" pitchFamily="34" charset="-18"/>
                <a:ea typeface="Kozuka Gothic Pr6N EL" pitchFamily="34" charset="-128"/>
                <a:cs typeface="Arial" pitchFamily="34" charset="0"/>
              </a:rPr>
              <a:t> </a:t>
            </a:r>
          </a:p>
          <a:p>
            <a:pPr marL="0" marR="0" lvl="0" indent="0" defTabSz="914400" rtl="0" eaLnBrk="1" fontAlgn="auto" latinLnBrk="0" hangingPunct="1">
              <a:lnSpc>
                <a:spcPct val="100000"/>
              </a:lnSpc>
              <a:spcBef>
                <a:spcPct val="0"/>
              </a:spcBef>
              <a:spcAft>
                <a:spcPts val="0"/>
              </a:spcAft>
              <a:buClrTx/>
              <a:buSzTx/>
              <a:buFontTx/>
              <a:buNone/>
              <a:tabLst/>
              <a:defRPr/>
            </a:pPr>
            <a:r>
              <a:rPr lang="cs-CZ" sz="3600" i="1" cap="small" baseline="0" dirty="0" smtClean="0">
                <a:solidFill>
                  <a:schemeClr val="tx2"/>
                </a:solidFill>
                <a:latin typeface="Tekton Pro Ext" pitchFamily="34" charset="-18"/>
                <a:ea typeface="Kozuka Gothic Pr6N EL" pitchFamily="34" charset="-128"/>
                <a:cs typeface="Arial" pitchFamily="34" charset="0"/>
              </a:rPr>
              <a:t>a metodickou pomoc</a:t>
            </a:r>
            <a:endParaRPr lang="cs-CZ" sz="3200" cap="all" dirty="0">
              <a:solidFill>
                <a:schemeClr val="tx2"/>
              </a:solidFill>
              <a:latin typeface="Arial" pitchFamily="34" charset="0"/>
              <a:ea typeface="+mj-ea"/>
              <a:cs typeface="Arial" pitchFamily="34" charset="0"/>
            </a:endParaRPr>
          </a:p>
          <a:p>
            <a:pPr marL="0" marR="0" lvl="0" indent="0" defTabSz="914400" rtl="0" eaLnBrk="1" fontAlgn="auto" latinLnBrk="0" hangingPunct="1">
              <a:lnSpc>
                <a:spcPct val="100000"/>
              </a:lnSpc>
              <a:spcBef>
                <a:spcPct val="0"/>
              </a:spcBef>
              <a:spcAft>
                <a:spcPts val="0"/>
              </a:spcAft>
              <a:buClrTx/>
              <a:buSzTx/>
              <a:buFontTx/>
              <a:buNone/>
              <a:tabLst/>
              <a:defRPr/>
            </a:pPr>
            <a:endParaRPr kumimoji="0" lang="cs-CZ" sz="3200" i="0" u="none" strike="noStrike" kern="1200" cap="all" spc="0" normalizeH="0" baseline="0" noProof="0" dirty="0" smtClean="0">
              <a:ln>
                <a:noFill/>
              </a:ln>
              <a:solidFill>
                <a:schemeClr val="tx2"/>
              </a:solidFill>
              <a:effectLst/>
              <a:uLnTx/>
              <a:uFillTx/>
              <a:latin typeface="Arial" pitchFamily="34" charset="0"/>
              <a:ea typeface="+mj-ea"/>
              <a:cs typeface="Arial" pitchFamily="34" charset="0"/>
            </a:endParaRPr>
          </a:p>
        </p:txBody>
      </p:sp>
      <p:sp>
        <p:nvSpPr>
          <p:cNvPr id="7" name="Nadpis 1"/>
          <p:cNvSpPr txBox="1">
            <a:spLocks/>
          </p:cNvSpPr>
          <p:nvPr/>
        </p:nvSpPr>
        <p:spPr>
          <a:xfrm>
            <a:off x="539552" y="548680"/>
            <a:ext cx="2952328" cy="504056"/>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cs-CZ" sz="1200" b="0" i="0" u="none" strike="noStrike" kern="1200" cap="all" spc="0" normalizeH="0" baseline="0" noProof="0" dirty="0" smtClean="0">
                <a:ln>
                  <a:noFill/>
                </a:ln>
                <a:solidFill>
                  <a:schemeClr val="tx2"/>
                </a:solidFill>
                <a:effectLst/>
                <a:uLnTx/>
                <a:uFillTx/>
                <a:latin typeface="Arial" pitchFamily="34" charset="0"/>
                <a:ea typeface="+mj-ea"/>
                <a:cs typeface="Arial" pitchFamily="34" charset="0"/>
              </a:rPr>
              <a:t>KAP nepovinná témata</a:t>
            </a:r>
          </a:p>
        </p:txBody>
      </p:sp>
      <p:pic>
        <p:nvPicPr>
          <p:cNvPr id="1026" name="Picture 2" descr="logolink_MSMT_VVV_hor_barva_cz"/>
          <p:cNvPicPr>
            <a:picLocks noChangeAspect="1" noChangeArrowheads="1"/>
          </p:cNvPicPr>
          <p:nvPr/>
        </p:nvPicPr>
        <p:blipFill>
          <a:blip r:embed="rId2" cstate="print"/>
          <a:srcRect/>
          <a:stretch>
            <a:fillRect/>
          </a:stretch>
        </p:blipFill>
        <p:spPr bwMode="auto">
          <a:xfrm>
            <a:off x="5868144" y="476672"/>
            <a:ext cx="2448272" cy="544435"/>
          </a:xfrm>
          <a:prstGeom prst="rect">
            <a:avLst/>
          </a:prstGeom>
          <a:noFill/>
          <a:ln w="9525">
            <a:noFill/>
            <a:miter lim="800000"/>
            <a:headEnd/>
            <a:tailEnd/>
          </a:ln>
        </p:spPr>
      </p:pic>
      <p:cxnSp>
        <p:nvCxnSpPr>
          <p:cNvPr id="11" name="Přímá spojovací čára 10"/>
          <p:cNvCxnSpPr/>
          <p:nvPr/>
        </p:nvCxnSpPr>
        <p:spPr>
          <a:xfrm>
            <a:off x="1043608" y="980728"/>
            <a:ext cx="7128792"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p:pull/>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971600" y="2060848"/>
            <a:ext cx="7772400" cy="1800200"/>
          </a:xfrm>
        </p:spPr>
        <p:txBody>
          <a:bodyPr>
            <a:noAutofit/>
          </a:bodyPr>
          <a:lstStyle/>
          <a:p>
            <a:pPr algn="l"/>
            <a:r>
              <a:rPr lang="cs-CZ" sz="1600" dirty="0" smtClean="0">
                <a:solidFill>
                  <a:schemeClr val="tx2"/>
                </a:solidFill>
                <a:latin typeface="Arial" pitchFamily="34" charset="0"/>
                <a:cs typeface="Arial" pitchFamily="34" charset="0"/>
              </a:rPr>
              <a:t>Podpora </a:t>
            </a:r>
            <a:r>
              <a:rPr lang="cs-CZ" sz="1600" dirty="0">
                <a:solidFill>
                  <a:schemeClr val="tx2"/>
                </a:solidFill>
                <a:latin typeface="Arial" pitchFamily="34" charset="0"/>
                <a:cs typeface="Arial" pitchFamily="34" charset="0"/>
              </a:rPr>
              <a:t>kompetencí k podnikavosti, iniciativě a kreativitě</a:t>
            </a:r>
            <a:br>
              <a:rPr lang="cs-CZ" sz="1600" dirty="0">
                <a:solidFill>
                  <a:schemeClr val="tx2"/>
                </a:solidFill>
                <a:latin typeface="Arial" pitchFamily="34" charset="0"/>
                <a:cs typeface="Arial" pitchFamily="34" charset="0"/>
              </a:rPr>
            </a:br>
            <a:r>
              <a:rPr lang="cs-CZ" sz="1600" dirty="0">
                <a:solidFill>
                  <a:schemeClr val="tx2"/>
                </a:solidFill>
                <a:latin typeface="Arial" pitchFamily="34" charset="0"/>
                <a:cs typeface="Arial" pitchFamily="34" charset="0"/>
              </a:rPr>
              <a:t>Podpora polytechnického vzdělávání</a:t>
            </a:r>
            <a:br>
              <a:rPr lang="cs-CZ" sz="1600" dirty="0">
                <a:solidFill>
                  <a:schemeClr val="tx2"/>
                </a:solidFill>
                <a:latin typeface="Arial" pitchFamily="34" charset="0"/>
                <a:cs typeface="Arial" pitchFamily="34" charset="0"/>
              </a:rPr>
            </a:br>
            <a:r>
              <a:rPr lang="cs-CZ" sz="1600" dirty="0">
                <a:solidFill>
                  <a:schemeClr val="tx2"/>
                </a:solidFill>
                <a:latin typeface="Arial" pitchFamily="34" charset="0"/>
                <a:cs typeface="Arial" pitchFamily="34" charset="0"/>
              </a:rPr>
              <a:t>Podpora odborného vzdělávání včetně spolupráce škol a zaměstnavatelů </a:t>
            </a:r>
            <a:br>
              <a:rPr lang="cs-CZ" sz="1600" dirty="0">
                <a:solidFill>
                  <a:schemeClr val="tx2"/>
                </a:solidFill>
                <a:latin typeface="Arial" pitchFamily="34" charset="0"/>
                <a:cs typeface="Arial" pitchFamily="34" charset="0"/>
              </a:rPr>
            </a:br>
            <a:r>
              <a:rPr lang="cs-CZ" sz="1600" dirty="0">
                <a:solidFill>
                  <a:schemeClr val="tx2"/>
                </a:solidFill>
                <a:latin typeface="Arial" pitchFamily="34" charset="0"/>
                <a:cs typeface="Arial" pitchFamily="34" charset="0"/>
              </a:rPr>
              <a:t>Rozvoj kariérového poradenství</a:t>
            </a:r>
            <a:br>
              <a:rPr lang="cs-CZ" sz="1600" dirty="0">
                <a:solidFill>
                  <a:schemeClr val="tx2"/>
                </a:solidFill>
                <a:latin typeface="Arial" pitchFamily="34" charset="0"/>
                <a:cs typeface="Arial" pitchFamily="34" charset="0"/>
              </a:rPr>
            </a:br>
            <a:r>
              <a:rPr lang="cs-CZ" sz="1600" dirty="0">
                <a:solidFill>
                  <a:schemeClr val="tx2"/>
                </a:solidFill>
                <a:latin typeface="Arial" pitchFamily="34" charset="0"/>
                <a:cs typeface="Arial" pitchFamily="34" charset="0"/>
              </a:rPr>
              <a:t>Rozvoj škol jako center celoživotního učení </a:t>
            </a:r>
            <a:br>
              <a:rPr lang="cs-CZ" sz="1600" dirty="0">
                <a:solidFill>
                  <a:schemeClr val="tx2"/>
                </a:solidFill>
                <a:latin typeface="Arial" pitchFamily="34" charset="0"/>
                <a:cs typeface="Arial" pitchFamily="34" charset="0"/>
              </a:rPr>
            </a:br>
            <a:r>
              <a:rPr lang="cs-CZ" sz="1600" dirty="0">
                <a:solidFill>
                  <a:schemeClr val="tx2"/>
                </a:solidFill>
                <a:latin typeface="Arial" pitchFamily="34" charset="0"/>
                <a:cs typeface="Arial" pitchFamily="34" charset="0"/>
              </a:rPr>
              <a:t>Podpora inkluze </a:t>
            </a:r>
            <a:r>
              <a:rPr lang="cs-CZ" sz="1600" dirty="0">
                <a:latin typeface="Arial" pitchFamily="34" charset="0"/>
                <a:cs typeface="Arial" pitchFamily="34" charset="0"/>
              </a:rPr>
              <a:t/>
            </a:r>
            <a:br>
              <a:rPr lang="cs-CZ" sz="1600" dirty="0">
                <a:latin typeface="Arial" pitchFamily="34" charset="0"/>
                <a:cs typeface="Arial" pitchFamily="34" charset="0"/>
              </a:rPr>
            </a:br>
            <a:endParaRPr lang="cs-CZ" sz="1600" cap="all" dirty="0">
              <a:solidFill>
                <a:schemeClr val="tx2"/>
              </a:solidFill>
              <a:latin typeface="Arial" pitchFamily="34" charset="0"/>
              <a:cs typeface="Arial" pitchFamily="34" charset="0"/>
            </a:endParaRPr>
          </a:p>
        </p:txBody>
      </p:sp>
      <p:sp>
        <p:nvSpPr>
          <p:cNvPr id="5" name="Nadpis 1"/>
          <p:cNvSpPr txBox="1">
            <a:spLocks/>
          </p:cNvSpPr>
          <p:nvPr/>
        </p:nvSpPr>
        <p:spPr>
          <a:xfrm>
            <a:off x="971600" y="1412776"/>
            <a:ext cx="7772400" cy="504056"/>
          </a:xfrm>
          <a:prstGeom prst="rect">
            <a:avLst/>
          </a:prstGeom>
        </p:spPr>
        <p:txBody>
          <a:bodyPr vert="horz" lIns="91440" tIns="45720" rIns="91440" bIns="45720" rtlCol="0" anchor="ctr">
            <a:no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cs-CZ" sz="3200" i="0" u="none" strike="noStrike" kern="1200" cap="all" spc="0" normalizeH="0" baseline="0" noProof="0" dirty="0" smtClean="0">
                <a:ln>
                  <a:noFill/>
                </a:ln>
                <a:solidFill>
                  <a:schemeClr val="tx2"/>
                </a:solidFill>
                <a:effectLst/>
                <a:uLnTx/>
                <a:uFillTx/>
                <a:latin typeface="Arial" pitchFamily="34" charset="0"/>
                <a:ea typeface="+mj-ea"/>
                <a:cs typeface="Arial" pitchFamily="34" charset="0"/>
              </a:rPr>
              <a:t>Povinná témata</a:t>
            </a:r>
          </a:p>
        </p:txBody>
      </p:sp>
      <p:sp>
        <p:nvSpPr>
          <p:cNvPr id="7" name="Nadpis 1"/>
          <p:cNvSpPr txBox="1">
            <a:spLocks/>
          </p:cNvSpPr>
          <p:nvPr/>
        </p:nvSpPr>
        <p:spPr>
          <a:xfrm>
            <a:off x="539552" y="548680"/>
            <a:ext cx="2952328" cy="504056"/>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cs-CZ" sz="1200" b="0" i="0" u="none" strike="noStrike" kern="1200" cap="all" spc="0" normalizeH="0" baseline="0" noProof="0" dirty="0" smtClean="0">
                <a:ln>
                  <a:noFill/>
                </a:ln>
                <a:solidFill>
                  <a:schemeClr val="tx2"/>
                </a:solidFill>
                <a:effectLst/>
                <a:uLnTx/>
                <a:uFillTx/>
                <a:latin typeface="Arial" pitchFamily="34" charset="0"/>
                <a:ea typeface="+mj-ea"/>
                <a:cs typeface="Arial" pitchFamily="34" charset="0"/>
              </a:rPr>
              <a:t>KAP nepovinná témata</a:t>
            </a:r>
          </a:p>
        </p:txBody>
      </p:sp>
      <p:pic>
        <p:nvPicPr>
          <p:cNvPr id="1026" name="Picture 2" descr="logolink_MSMT_VVV_hor_barva_cz"/>
          <p:cNvPicPr>
            <a:picLocks noChangeAspect="1" noChangeArrowheads="1"/>
          </p:cNvPicPr>
          <p:nvPr/>
        </p:nvPicPr>
        <p:blipFill>
          <a:blip r:embed="rId2" cstate="print"/>
          <a:srcRect/>
          <a:stretch>
            <a:fillRect/>
          </a:stretch>
        </p:blipFill>
        <p:spPr bwMode="auto">
          <a:xfrm>
            <a:off x="5868144" y="476672"/>
            <a:ext cx="2448272" cy="544435"/>
          </a:xfrm>
          <a:prstGeom prst="rect">
            <a:avLst/>
          </a:prstGeom>
          <a:noFill/>
          <a:ln w="9525">
            <a:noFill/>
            <a:miter lim="800000"/>
            <a:headEnd/>
            <a:tailEnd/>
          </a:ln>
        </p:spPr>
      </p:pic>
      <p:cxnSp>
        <p:nvCxnSpPr>
          <p:cNvPr id="11" name="Přímá spojovací čára 10"/>
          <p:cNvCxnSpPr/>
          <p:nvPr/>
        </p:nvCxnSpPr>
        <p:spPr>
          <a:xfrm>
            <a:off x="1043608" y="980728"/>
            <a:ext cx="7128792" cy="0"/>
          </a:xfrm>
          <a:prstGeom prst="line">
            <a:avLst/>
          </a:prstGeom>
        </p:spPr>
        <p:style>
          <a:lnRef idx="1">
            <a:schemeClr val="accent1"/>
          </a:lnRef>
          <a:fillRef idx="0">
            <a:schemeClr val="accent1"/>
          </a:fillRef>
          <a:effectRef idx="0">
            <a:schemeClr val="accent1"/>
          </a:effectRef>
          <a:fontRef idx="minor">
            <a:schemeClr val="tx1"/>
          </a:fontRef>
        </p:style>
      </p:cxnSp>
      <p:sp>
        <p:nvSpPr>
          <p:cNvPr id="12" name="Obdélník 11"/>
          <p:cNvSpPr/>
          <p:nvPr/>
        </p:nvSpPr>
        <p:spPr>
          <a:xfrm>
            <a:off x="971600" y="4365104"/>
            <a:ext cx="7200800" cy="1354217"/>
          </a:xfrm>
          <a:prstGeom prst="rect">
            <a:avLst/>
          </a:prstGeom>
        </p:spPr>
        <p:txBody>
          <a:bodyPr wrap="square">
            <a:spAutoFit/>
          </a:bodyPr>
          <a:lstStyle/>
          <a:p>
            <a:r>
              <a:rPr lang="cs-CZ" dirty="0" smtClean="0">
                <a:latin typeface="Arial" pitchFamily="34" charset="0"/>
                <a:cs typeface="Arial" pitchFamily="34" charset="0"/>
              </a:rPr>
              <a:t/>
            </a:r>
            <a:br>
              <a:rPr lang="cs-CZ" dirty="0" smtClean="0">
                <a:latin typeface="Arial" pitchFamily="34" charset="0"/>
                <a:cs typeface="Arial" pitchFamily="34" charset="0"/>
              </a:rPr>
            </a:br>
            <a:r>
              <a:rPr lang="cs-CZ" sz="1600" dirty="0" smtClean="0">
                <a:solidFill>
                  <a:schemeClr val="tx2"/>
                </a:solidFill>
                <a:latin typeface="Arial" pitchFamily="34" charset="0"/>
                <a:cs typeface="Arial" pitchFamily="34" charset="0"/>
              </a:rPr>
              <a:t>Rozvoj výuky cizích jazyků</a:t>
            </a:r>
            <a:br>
              <a:rPr lang="cs-CZ" sz="1600" dirty="0" smtClean="0">
                <a:solidFill>
                  <a:schemeClr val="tx2"/>
                </a:solidFill>
                <a:latin typeface="Arial" pitchFamily="34" charset="0"/>
                <a:cs typeface="Arial" pitchFamily="34" charset="0"/>
              </a:rPr>
            </a:br>
            <a:r>
              <a:rPr lang="cs-CZ" sz="1600" dirty="0" smtClean="0">
                <a:solidFill>
                  <a:schemeClr val="tx2"/>
                </a:solidFill>
                <a:latin typeface="Arial" pitchFamily="34" charset="0"/>
                <a:cs typeface="Arial" pitchFamily="34" charset="0"/>
              </a:rPr>
              <a:t>ICT kompetence</a:t>
            </a:r>
            <a:br>
              <a:rPr lang="cs-CZ" sz="1600" dirty="0" smtClean="0">
                <a:solidFill>
                  <a:schemeClr val="tx2"/>
                </a:solidFill>
                <a:latin typeface="Arial" pitchFamily="34" charset="0"/>
                <a:cs typeface="Arial" pitchFamily="34" charset="0"/>
              </a:rPr>
            </a:br>
            <a:r>
              <a:rPr lang="cs-CZ" sz="1600" dirty="0" smtClean="0">
                <a:solidFill>
                  <a:schemeClr val="tx2"/>
                </a:solidFill>
                <a:latin typeface="Arial" pitchFamily="34" charset="0"/>
                <a:cs typeface="Arial" pitchFamily="34" charset="0"/>
              </a:rPr>
              <a:t>Čtenářská a matematická gramotnost</a:t>
            </a:r>
            <a:br>
              <a:rPr lang="cs-CZ" sz="1600" dirty="0" smtClean="0">
                <a:solidFill>
                  <a:schemeClr val="tx2"/>
                </a:solidFill>
                <a:latin typeface="Arial" pitchFamily="34" charset="0"/>
                <a:cs typeface="Arial" pitchFamily="34" charset="0"/>
              </a:rPr>
            </a:br>
            <a:r>
              <a:rPr lang="cs-CZ" sz="1600" dirty="0" smtClean="0">
                <a:solidFill>
                  <a:schemeClr val="tx2"/>
                </a:solidFill>
                <a:latin typeface="Arial" pitchFamily="34" charset="0"/>
                <a:cs typeface="Arial" pitchFamily="34" charset="0"/>
              </a:rPr>
              <a:t>Další témata důležitá pro území, resp. potřeby aktérů ve vzdělávání</a:t>
            </a:r>
            <a:endParaRPr lang="cs-CZ" sz="1600" dirty="0">
              <a:solidFill>
                <a:schemeClr val="tx2"/>
              </a:solidFill>
            </a:endParaRPr>
          </a:p>
        </p:txBody>
      </p:sp>
      <p:sp>
        <p:nvSpPr>
          <p:cNvPr id="13" name="Nadpis 1"/>
          <p:cNvSpPr txBox="1">
            <a:spLocks/>
          </p:cNvSpPr>
          <p:nvPr/>
        </p:nvSpPr>
        <p:spPr>
          <a:xfrm>
            <a:off x="971600" y="4005064"/>
            <a:ext cx="7772400" cy="504056"/>
          </a:xfrm>
          <a:prstGeom prst="rect">
            <a:avLst/>
          </a:prstGeom>
        </p:spPr>
        <p:txBody>
          <a:bodyPr vert="horz" lIns="91440" tIns="45720" rIns="91440" bIns="45720" rtlCol="0" anchor="ctr">
            <a:no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cs-CZ" sz="3200" i="0" u="none" strike="noStrike" kern="1200" cap="all" spc="0" normalizeH="0" baseline="0" noProof="0" dirty="0" err="1" smtClean="0">
                <a:ln>
                  <a:noFill/>
                </a:ln>
                <a:solidFill>
                  <a:schemeClr val="tx2"/>
                </a:solidFill>
                <a:effectLst/>
                <a:uLnTx/>
                <a:uFillTx/>
                <a:latin typeface="Arial" pitchFamily="34" charset="0"/>
                <a:ea typeface="+mj-ea"/>
                <a:cs typeface="Arial" pitchFamily="34" charset="0"/>
              </a:rPr>
              <a:t>nePovinná</a:t>
            </a:r>
            <a:r>
              <a:rPr kumimoji="0" lang="cs-CZ" sz="3200" i="0" u="none" strike="noStrike" kern="1200" cap="all" spc="0" normalizeH="0" baseline="0" noProof="0" dirty="0" smtClean="0">
                <a:ln>
                  <a:noFill/>
                </a:ln>
                <a:solidFill>
                  <a:schemeClr val="tx2"/>
                </a:solidFill>
                <a:effectLst/>
                <a:uLnTx/>
                <a:uFillTx/>
                <a:latin typeface="Arial" pitchFamily="34" charset="0"/>
                <a:ea typeface="+mj-ea"/>
                <a:cs typeface="Arial" pitchFamily="34" charset="0"/>
              </a:rPr>
              <a:t> témata</a:t>
            </a:r>
          </a:p>
        </p:txBody>
      </p:sp>
    </p:spTree>
  </p:cSld>
  <p:clrMapOvr>
    <a:masterClrMapping/>
  </p:clrMapOvr>
  <p:transition>
    <p:pull/>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971600" y="1700808"/>
            <a:ext cx="7772400" cy="4104456"/>
          </a:xfrm>
        </p:spPr>
        <p:txBody>
          <a:bodyPr>
            <a:noAutofit/>
          </a:bodyPr>
          <a:lstStyle/>
          <a:p>
            <a:pPr algn="l"/>
            <a:r>
              <a:rPr lang="cs-CZ" sz="1600" dirty="0" smtClean="0">
                <a:solidFill>
                  <a:schemeClr val="tx2"/>
                </a:solidFill>
                <a:latin typeface="Arial" pitchFamily="34" charset="0"/>
                <a:cs typeface="Arial" pitchFamily="34" charset="0"/>
              </a:rPr>
              <a:t/>
            </a:r>
            <a:br>
              <a:rPr lang="cs-CZ" sz="1600" dirty="0" smtClean="0">
                <a:solidFill>
                  <a:schemeClr val="tx2"/>
                </a:solidFill>
                <a:latin typeface="Arial" pitchFamily="34" charset="0"/>
                <a:cs typeface="Arial" pitchFamily="34" charset="0"/>
              </a:rPr>
            </a:br>
            <a:r>
              <a:rPr lang="cs-CZ" sz="1600" dirty="0" smtClean="0">
                <a:solidFill>
                  <a:schemeClr val="tx2"/>
                </a:solidFill>
                <a:latin typeface="Arial" pitchFamily="34" charset="0"/>
                <a:cs typeface="Arial" pitchFamily="34" charset="0"/>
              </a:rPr>
              <a:t/>
            </a:r>
            <a:br>
              <a:rPr lang="cs-CZ" sz="1600" dirty="0" smtClean="0">
                <a:solidFill>
                  <a:schemeClr val="tx2"/>
                </a:solidFill>
                <a:latin typeface="Arial" pitchFamily="34" charset="0"/>
                <a:cs typeface="Arial" pitchFamily="34" charset="0"/>
              </a:rPr>
            </a:br>
            <a:r>
              <a:rPr lang="cs-CZ" sz="1600" dirty="0" smtClean="0">
                <a:solidFill>
                  <a:schemeClr val="tx2"/>
                </a:solidFill>
                <a:latin typeface="Arial" pitchFamily="34" charset="0"/>
                <a:cs typeface="Arial" pitchFamily="34" charset="0"/>
              </a:rPr>
              <a:t>Členové pracovního týmu:		Ing. Marcel </a:t>
            </a:r>
            <a:r>
              <a:rPr lang="cs-CZ" sz="1600" dirty="0" err="1" smtClean="0">
                <a:solidFill>
                  <a:schemeClr val="tx2"/>
                </a:solidFill>
                <a:latin typeface="Arial" pitchFamily="34" charset="0"/>
                <a:cs typeface="Arial" pitchFamily="34" charset="0"/>
              </a:rPr>
              <a:t>Gause</a:t>
            </a:r>
            <a:r>
              <a:rPr lang="cs-CZ" sz="1600" dirty="0" smtClean="0">
                <a:solidFill>
                  <a:schemeClr val="tx2"/>
                </a:solidFill>
                <a:latin typeface="Arial" pitchFamily="34" charset="0"/>
                <a:cs typeface="Arial" pitchFamily="34" charset="0"/>
              </a:rPr>
              <a:t/>
            </a:r>
            <a:br>
              <a:rPr lang="cs-CZ" sz="1600" dirty="0" smtClean="0">
                <a:solidFill>
                  <a:schemeClr val="tx2"/>
                </a:solidFill>
                <a:latin typeface="Arial" pitchFamily="34" charset="0"/>
                <a:cs typeface="Arial" pitchFamily="34" charset="0"/>
              </a:rPr>
            </a:br>
            <a:r>
              <a:rPr lang="cs-CZ" sz="1600" dirty="0" smtClean="0">
                <a:solidFill>
                  <a:schemeClr val="tx2"/>
                </a:solidFill>
                <a:latin typeface="Arial" pitchFamily="34" charset="0"/>
                <a:cs typeface="Arial" pitchFamily="34" charset="0"/>
              </a:rPr>
              <a:t>				Ing. Pavel Kopačka</a:t>
            </a:r>
            <a:br>
              <a:rPr lang="cs-CZ" sz="1600" dirty="0" smtClean="0">
                <a:solidFill>
                  <a:schemeClr val="tx2"/>
                </a:solidFill>
                <a:latin typeface="Arial" pitchFamily="34" charset="0"/>
                <a:cs typeface="Arial" pitchFamily="34" charset="0"/>
              </a:rPr>
            </a:br>
            <a:r>
              <a:rPr lang="cs-CZ" sz="1600" dirty="0" smtClean="0">
                <a:solidFill>
                  <a:schemeClr val="tx2"/>
                </a:solidFill>
                <a:latin typeface="Arial" pitchFamily="34" charset="0"/>
                <a:cs typeface="Arial" pitchFamily="34" charset="0"/>
              </a:rPr>
              <a:t>				Ing. Marta </a:t>
            </a:r>
            <a:r>
              <a:rPr lang="cs-CZ" sz="1600" dirty="0" err="1" smtClean="0">
                <a:solidFill>
                  <a:schemeClr val="tx2"/>
                </a:solidFill>
                <a:latin typeface="Arial" pitchFamily="34" charset="0"/>
                <a:cs typeface="Arial" pitchFamily="34" charset="0"/>
              </a:rPr>
              <a:t>Krejčíčková</a:t>
            </a:r>
            <a:r>
              <a:rPr lang="cs-CZ" sz="1600" dirty="0" smtClean="0">
                <a:solidFill>
                  <a:schemeClr val="tx2"/>
                </a:solidFill>
                <a:latin typeface="Arial" pitchFamily="34" charset="0"/>
                <a:cs typeface="Arial" pitchFamily="34" charset="0"/>
              </a:rPr>
              <a:t/>
            </a:r>
            <a:br>
              <a:rPr lang="cs-CZ" sz="1600" dirty="0" smtClean="0">
                <a:solidFill>
                  <a:schemeClr val="tx2"/>
                </a:solidFill>
                <a:latin typeface="Arial" pitchFamily="34" charset="0"/>
                <a:cs typeface="Arial" pitchFamily="34" charset="0"/>
              </a:rPr>
            </a:br>
            <a:r>
              <a:rPr lang="cs-CZ" sz="1600" dirty="0" smtClean="0">
                <a:solidFill>
                  <a:schemeClr val="tx2"/>
                </a:solidFill>
                <a:latin typeface="Arial" pitchFamily="34" charset="0"/>
                <a:cs typeface="Arial" pitchFamily="34" charset="0"/>
              </a:rPr>
              <a:t>				Bc. Jiří </a:t>
            </a:r>
            <a:r>
              <a:rPr lang="cs-CZ" sz="1600" dirty="0" err="1" smtClean="0">
                <a:solidFill>
                  <a:schemeClr val="tx2"/>
                </a:solidFill>
                <a:latin typeface="Arial" pitchFamily="34" charset="0"/>
                <a:cs typeface="Arial" pitchFamily="34" charset="0"/>
              </a:rPr>
              <a:t>Machart</a:t>
            </a:r>
            <a:r>
              <a:rPr lang="cs-CZ" sz="1600" dirty="0" smtClean="0">
                <a:solidFill>
                  <a:schemeClr val="tx2"/>
                </a:solidFill>
                <a:latin typeface="Arial" pitchFamily="34" charset="0"/>
                <a:cs typeface="Arial" pitchFamily="34" charset="0"/>
              </a:rPr>
              <a:t/>
            </a:r>
            <a:br>
              <a:rPr lang="cs-CZ" sz="1600" dirty="0" smtClean="0">
                <a:solidFill>
                  <a:schemeClr val="tx2"/>
                </a:solidFill>
                <a:latin typeface="Arial" pitchFamily="34" charset="0"/>
                <a:cs typeface="Arial" pitchFamily="34" charset="0"/>
              </a:rPr>
            </a:br>
            <a:r>
              <a:rPr lang="cs-CZ" sz="1600" dirty="0" smtClean="0">
                <a:solidFill>
                  <a:schemeClr val="tx2"/>
                </a:solidFill>
                <a:latin typeface="Arial" pitchFamily="34" charset="0"/>
                <a:cs typeface="Arial" pitchFamily="34" charset="0"/>
              </a:rPr>
              <a:t>				Ing. Miroslav Pikhart</a:t>
            </a:r>
            <a:br>
              <a:rPr lang="cs-CZ" sz="1600" dirty="0" smtClean="0">
                <a:solidFill>
                  <a:schemeClr val="tx2"/>
                </a:solidFill>
                <a:latin typeface="Arial" pitchFamily="34" charset="0"/>
                <a:cs typeface="Arial" pitchFamily="34" charset="0"/>
              </a:rPr>
            </a:br>
            <a:r>
              <a:rPr lang="cs-CZ" sz="1600" dirty="0" smtClean="0">
                <a:solidFill>
                  <a:schemeClr val="tx2"/>
                </a:solidFill>
                <a:latin typeface="Arial" pitchFamily="34" charset="0"/>
                <a:cs typeface="Arial" pitchFamily="34" charset="0"/>
              </a:rPr>
              <a:t>				RNDr. Jaroslav Pustina</a:t>
            </a:r>
            <a:br>
              <a:rPr lang="cs-CZ" sz="1600" dirty="0" smtClean="0">
                <a:solidFill>
                  <a:schemeClr val="tx2"/>
                </a:solidFill>
                <a:latin typeface="Arial" pitchFamily="34" charset="0"/>
                <a:cs typeface="Arial" pitchFamily="34" charset="0"/>
              </a:rPr>
            </a:br>
            <a:r>
              <a:rPr lang="cs-CZ" sz="1600" dirty="0" smtClean="0">
                <a:solidFill>
                  <a:schemeClr val="tx2"/>
                </a:solidFill>
                <a:latin typeface="Arial" pitchFamily="34" charset="0"/>
                <a:cs typeface="Arial" pitchFamily="34" charset="0"/>
              </a:rPr>
              <a:t>				PhDr. Karel </a:t>
            </a:r>
            <a:r>
              <a:rPr lang="cs-CZ" sz="1600" dirty="0" err="1" smtClean="0">
                <a:solidFill>
                  <a:schemeClr val="tx2"/>
                </a:solidFill>
                <a:latin typeface="Arial" pitchFamily="34" charset="0"/>
                <a:cs typeface="Arial" pitchFamily="34" charset="0"/>
              </a:rPr>
              <a:t>Štix</a:t>
            </a:r>
            <a:r>
              <a:rPr lang="cs-CZ" sz="1600" dirty="0" smtClean="0">
                <a:solidFill>
                  <a:schemeClr val="tx2"/>
                </a:solidFill>
                <a:latin typeface="Arial" pitchFamily="34" charset="0"/>
                <a:cs typeface="Arial" pitchFamily="34" charset="0"/>
              </a:rPr>
              <a:t> </a:t>
            </a:r>
            <a:br>
              <a:rPr lang="cs-CZ" sz="1600" dirty="0" smtClean="0">
                <a:solidFill>
                  <a:schemeClr val="tx2"/>
                </a:solidFill>
                <a:latin typeface="Arial" pitchFamily="34" charset="0"/>
                <a:cs typeface="Arial" pitchFamily="34" charset="0"/>
              </a:rPr>
            </a:br>
            <a:r>
              <a:rPr lang="cs-CZ" sz="1600" dirty="0" smtClean="0">
                <a:solidFill>
                  <a:schemeClr val="tx2"/>
                </a:solidFill>
                <a:latin typeface="Arial" pitchFamily="34" charset="0"/>
                <a:cs typeface="Arial" pitchFamily="34" charset="0"/>
              </a:rPr>
              <a:t/>
            </a:r>
            <a:br>
              <a:rPr lang="cs-CZ" sz="1600" dirty="0" smtClean="0">
                <a:solidFill>
                  <a:schemeClr val="tx2"/>
                </a:solidFill>
                <a:latin typeface="Arial" pitchFamily="34" charset="0"/>
                <a:cs typeface="Arial" pitchFamily="34" charset="0"/>
              </a:rPr>
            </a:br>
            <a:r>
              <a:rPr lang="cs-CZ" sz="1600" dirty="0" smtClean="0">
                <a:solidFill>
                  <a:schemeClr val="tx2"/>
                </a:solidFill>
                <a:latin typeface="Arial" pitchFamily="34" charset="0"/>
                <a:cs typeface="Arial" pitchFamily="34" charset="0"/>
              </a:rPr>
              <a:t>Přizvaní hosté:			Mgr. Libuše Trávníčková</a:t>
            </a:r>
            <a:br>
              <a:rPr lang="cs-CZ" sz="1600" dirty="0" smtClean="0">
                <a:solidFill>
                  <a:schemeClr val="tx2"/>
                </a:solidFill>
                <a:latin typeface="Arial" pitchFamily="34" charset="0"/>
                <a:cs typeface="Arial" pitchFamily="34" charset="0"/>
              </a:rPr>
            </a:br>
            <a:r>
              <a:rPr lang="cs-CZ" sz="1600" dirty="0" smtClean="0">
                <a:solidFill>
                  <a:schemeClr val="tx2"/>
                </a:solidFill>
                <a:latin typeface="Arial" pitchFamily="34" charset="0"/>
                <a:cs typeface="Arial" pitchFamily="34" charset="0"/>
              </a:rPr>
              <a:t>				Ing. Jaroslava </a:t>
            </a:r>
            <a:r>
              <a:rPr lang="cs-CZ" sz="1600" dirty="0" err="1" smtClean="0">
                <a:solidFill>
                  <a:schemeClr val="tx2"/>
                </a:solidFill>
                <a:latin typeface="Arial" pitchFamily="34" charset="0"/>
                <a:cs typeface="Arial" pitchFamily="34" charset="0"/>
              </a:rPr>
              <a:t>Malinovská</a:t>
            </a:r>
            <a:r>
              <a:rPr lang="cs-CZ" sz="1600" dirty="0" smtClean="0">
                <a:solidFill>
                  <a:schemeClr val="tx2"/>
                </a:solidFill>
                <a:latin typeface="Arial" pitchFamily="34" charset="0"/>
                <a:cs typeface="Arial" pitchFamily="34" charset="0"/>
              </a:rPr>
              <a:t> </a:t>
            </a:r>
            <a:br>
              <a:rPr lang="cs-CZ" sz="1600" dirty="0" smtClean="0">
                <a:solidFill>
                  <a:schemeClr val="tx2"/>
                </a:solidFill>
                <a:latin typeface="Arial" pitchFamily="34" charset="0"/>
                <a:cs typeface="Arial" pitchFamily="34" charset="0"/>
              </a:rPr>
            </a:br>
            <a:r>
              <a:rPr lang="cs-CZ" sz="1600" dirty="0" smtClean="0">
                <a:solidFill>
                  <a:schemeClr val="tx2"/>
                </a:solidFill>
                <a:latin typeface="Arial" pitchFamily="34" charset="0"/>
                <a:cs typeface="Arial" pitchFamily="34" charset="0"/>
              </a:rPr>
              <a:t/>
            </a:r>
            <a:br>
              <a:rPr lang="cs-CZ" sz="1600" dirty="0" smtClean="0">
                <a:solidFill>
                  <a:schemeClr val="tx2"/>
                </a:solidFill>
                <a:latin typeface="Arial" pitchFamily="34" charset="0"/>
                <a:cs typeface="Arial" pitchFamily="34" charset="0"/>
              </a:rPr>
            </a:br>
            <a:r>
              <a:rPr lang="cs-CZ" sz="1600" dirty="0" smtClean="0">
                <a:solidFill>
                  <a:schemeClr val="tx2"/>
                </a:solidFill>
                <a:latin typeface="Arial" pitchFamily="34" charset="0"/>
                <a:cs typeface="Arial" pitchFamily="34" charset="0"/>
              </a:rPr>
              <a:t>Zástupci realizačního týmu KAP:	Lenka Nováková</a:t>
            </a:r>
            <a:br>
              <a:rPr lang="cs-CZ" sz="1600" dirty="0" smtClean="0">
                <a:solidFill>
                  <a:schemeClr val="tx2"/>
                </a:solidFill>
                <a:latin typeface="Arial" pitchFamily="34" charset="0"/>
                <a:cs typeface="Arial" pitchFamily="34" charset="0"/>
              </a:rPr>
            </a:br>
            <a:r>
              <a:rPr lang="cs-CZ" sz="1600" dirty="0" smtClean="0">
                <a:solidFill>
                  <a:schemeClr val="tx2"/>
                </a:solidFill>
                <a:latin typeface="Arial" pitchFamily="34" charset="0"/>
                <a:cs typeface="Arial" pitchFamily="34" charset="0"/>
              </a:rPr>
              <a:t>				Ing. Michaela Pešková</a:t>
            </a:r>
            <a:br>
              <a:rPr lang="cs-CZ" sz="1600" dirty="0" smtClean="0">
                <a:solidFill>
                  <a:schemeClr val="tx2"/>
                </a:solidFill>
                <a:latin typeface="Arial" pitchFamily="34" charset="0"/>
                <a:cs typeface="Arial" pitchFamily="34" charset="0"/>
              </a:rPr>
            </a:br>
            <a:r>
              <a:rPr lang="cs-CZ" sz="1600" dirty="0" smtClean="0">
                <a:solidFill>
                  <a:schemeClr val="tx2"/>
                </a:solidFill>
                <a:latin typeface="Arial" pitchFamily="34" charset="0"/>
                <a:cs typeface="Arial" pitchFamily="34" charset="0"/>
              </a:rPr>
              <a:t/>
            </a:r>
            <a:br>
              <a:rPr lang="cs-CZ" sz="1600" dirty="0" smtClean="0">
                <a:solidFill>
                  <a:schemeClr val="tx2"/>
                </a:solidFill>
                <a:latin typeface="Arial" pitchFamily="34" charset="0"/>
                <a:cs typeface="Arial" pitchFamily="34" charset="0"/>
              </a:rPr>
            </a:br>
            <a:r>
              <a:rPr lang="cs-CZ" sz="1600" dirty="0" smtClean="0">
                <a:solidFill>
                  <a:schemeClr val="tx2"/>
                </a:solidFill>
                <a:latin typeface="Arial" pitchFamily="34" charset="0"/>
                <a:cs typeface="Arial" pitchFamily="34" charset="0"/>
              </a:rPr>
              <a:t>Odborná </a:t>
            </a:r>
            <a:r>
              <a:rPr lang="cs-CZ" sz="1600" dirty="0" err="1" smtClean="0">
                <a:solidFill>
                  <a:schemeClr val="tx2"/>
                </a:solidFill>
                <a:latin typeface="Arial" pitchFamily="34" charset="0"/>
                <a:cs typeface="Arial" pitchFamily="34" charset="0"/>
              </a:rPr>
              <a:t>garantka</a:t>
            </a:r>
            <a:r>
              <a:rPr lang="cs-CZ" sz="1600" dirty="0" smtClean="0">
                <a:solidFill>
                  <a:schemeClr val="tx2"/>
                </a:solidFill>
                <a:latin typeface="Arial" pitchFamily="34" charset="0"/>
                <a:cs typeface="Arial" pitchFamily="34" charset="0"/>
              </a:rPr>
              <a:t> projektu (NÚV)	Ing</a:t>
            </a:r>
            <a:r>
              <a:rPr lang="cs-CZ" sz="1600" dirty="0">
                <a:solidFill>
                  <a:schemeClr val="tx2"/>
                </a:solidFill>
                <a:latin typeface="Arial" pitchFamily="34" charset="0"/>
                <a:cs typeface="Arial" pitchFamily="34" charset="0"/>
              </a:rPr>
              <a:t>. Agáta Kočí</a:t>
            </a:r>
            <a:endParaRPr lang="cs-CZ" sz="1600" cap="all" dirty="0">
              <a:solidFill>
                <a:schemeClr val="tx2"/>
              </a:solidFill>
              <a:latin typeface="Arial" pitchFamily="34" charset="0"/>
              <a:cs typeface="Arial" pitchFamily="34" charset="0"/>
            </a:endParaRPr>
          </a:p>
        </p:txBody>
      </p:sp>
      <p:sp>
        <p:nvSpPr>
          <p:cNvPr id="5" name="Nadpis 1"/>
          <p:cNvSpPr txBox="1">
            <a:spLocks/>
          </p:cNvSpPr>
          <p:nvPr/>
        </p:nvSpPr>
        <p:spPr>
          <a:xfrm>
            <a:off x="971600" y="1412776"/>
            <a:ext cx="7772400" cy="504056"/>
          </a:xfrm>
          <a:prstGeom prst="rect">
            <a:avLst/>
          </a:prstGeom>
        </p:spPr>
        <p:txBody>
          <a:bodyPr vert="horz" lIns="91440" tIns="45720" rIns="91440" bIns="45720" rtlCol="0" anchor="ctr">
            <a:no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cs-CZ" sz="3200" i="0" u="none" strike="noStrike" kern="1200" cap="all" spc="0" normalizeH="0" baseline="0" noProof="0" dirty="0" smtClean="0">
                <a:ln>
                  <a:noFill/>
                </a:ln>
                <a:solidFill>
                  <a:schemeClr val="tx2"/>
                </a:solidFill>
                <a:effectLst/>
                <a:uLnTx/>
                <a:uFillTx/>
                <a:latin typeface="Arial" pitchFamily="34" charset="0"/>
                <a:ea typeface="+mj-ea"/>
                <a:cs typeface="Arial" pitchFamily="34" charset="0"/>
              </a:rPr>
              <a:t>Pracovní skupina</a:t>
            </a:r>
          </a:p>
        </p:txBody>
      </p:sp>
      <p:sp>
        <p:nvSpPr>
          <p:cNvPr id="7" name="Nadpis 1"/>
          <p:cNvSpPr txBox="1">
            <a:spLocks/>
          </p:cNvSpPr>
          <p:nvPr/>
        </p:nvSpPr>
        <p:spPr>
          <a:xfrm>
            <a:off x="539552" y="548680"/>
            <a:ext cx="2952328" cy="504056"/>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cs-CZ" sz="1200" b="0" i="0" u="none" strike="noStrike" kern="1200" cap="all" spc="0" normalizeH="0" baseline="0" noProof="0" dirty="0" smtClean="0">
                <a:ln>
                  <a:noFill/>
                </a:ln>
                <a:solidFill>
                  <a:schemeClr val="tx2"/>
                </a:solidFill>
                <a:effectLst/>
                <a:uLnTx/>
                <a:uFillTx/>
                <a:latin typeface="Arial" pitchFamily="34" charset="0"/>
                <a:ea typeface="+mj-ea"/>
                <a:cs typeface="Arial" pitchFamily="34" charset="0"/>
              </a:rPr>
              <a:t>KAP nepovinná témata</a:t>
            </a:r>
          </a:p>
        </p:txBody>
      </p:sp>
      <p:pic>
        <p:nvPicPr>
          <p:cNvPr id="1026" name="Picture 2" descr="logolink_MSMT_VVV_hor_barva_cz"/>
          <p:cNvPicPr>
            <a:picLocks noChangeAspect="1" noChangeArrowheads="1"/>
          </p:cNvPicPr>
          <p:nvPr/>
        </p:nvPicPr>
        <p:blipFill>
          <a:blip r:embed="rId2" cstate="print"/>
          <a:srcRect/>
          <a:stretch>
            <a:fillRect/>
          </a:stretch>
        </p:blipFill>
        <p:spPr bwMode="auto">
          <a:xfrm>
            <a:off x="5868144" y="476672"/>
            <a:ext cx="2448272" cy="544435"/>
          </a:xfrm>
          <a:prstGeom prst="rect">
            <a:avLst/>
          </a:prstGeom>
          <a:noFill/>
          <a:ln w="9525">
            <a:noFill/>
            <a:miter lim="800000"/>
            <a:headEnd/>
            <a:tailEnd/>
          </a:ln>
        </p:spPr>
      </p:pic>
      <p:cxnSp>
        <p:nvCxnSpPr>
          <p:cNvPr id="11" name="Přímá spojovací čára 10"/>
          <p:cNvCxnSpPr/>
          <p:nvPr/>
        </p:nvCxnSpPr>
        <p:spPr>
          <a:xfrm>
            <a:off x="1043608" y="980728"/>
            <a:ext cx="7128792"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p:pull/>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971600" y="1988840"/>
            <a:ext cx="7344816" cy="4104456"/>
          </a:xfrm>
        </p:spPr>
        <p:txBody>
          <a:bodyPr>
            <a:noAutofit/>
          </a:bodyPr>
          <a:lstStyle/>
          <a:p>
            <a:pPr algn="l"/>
            <a:r>
              <a:rPr lang="cs-CZ" sz="1600" cap="all" dirty="0" smtClean="0">
                <a:solidFill>
                  <a:schemeClr val="tx2"/>
                </a:solidFill>
                <a:latin typeface="Arial" pitchFamily="34" charset="0"/>
                <a:cs typeface="Arial" pitchFamily="34" charset="0"/>
              </a:rPr>
              <a:t>úkol 1</a:t>
            </a:r>
            <a:r>
              <a:rPr lang="cs-CZ" sz="1600" dirty="0" smtClean="0">
                <a:solidFill>
                  <a:schemeClr val="tx2"/>
                </a:solidFill>
                <a:latin typeface="Arial" pitchFamily="34" charset="0"/>
                <a:cs typeface="Arial" pitchFamily="34" charset="0"/>
              </a:rPr>
              <a:t> </a:t>
            </a:r>
            <a:br>
              <a:rPr lang="cs-CZ" sz="1600" dirty="0" smtClean="0">
                <a:solidFill>
                  <a:schemeClr val="tx2"/>
                </a:solidFill>
                <a:latin typeface="Arial" pitchFamily="34" charset="0"/>
                <a:cs typeface="Arial" pitchFamily="34" charset="0"/>
              </a:rPr>
            </a:br>
            <a:r>
              <a:rPr lang="cs-CZ" sz="1600" dirty="0" smtClean="0">
                <a:solidFill>
                  <a:schemeClr val="tx2"/>
                </a:solidFill>
                <a:latin typeface="Arial" pitchFamily="34" charset="0"/>
                <a:cs typeface="Arial" pitchFamily="34" charset="0"/>
              </a:rPr>
              <a:t>Stanovit náměty, které podle členů pracovní skupiny spadají do nepovinných témat</a:t>
            </a:r>
            <a:br>
              <a:rPr lang="cs-CZ" sz="1600" dirty="0" smtClean="0">
                <a:solidFill>
                  <a:schemeClr val="tx2"/>
                </a:solidFill>
                <a:latin typeface="Arial" pitchFamily="34" charset="0"/>
                <a:cs typeface="Arial" pitchFamily="34" charset="0"/>
              </a:rPr>
            </a:br>
            <a:r>
              <a:rPr lang="cs-CZ" sz="1600" dirty="0">
                <a:solidFill>
                  <a:schemeClr val="tx2"/>
                </a:solidFill>
                <a:latin typeface="Arial" pitchFamily="34" charset="0"/>
                <a:cs typeface="Arial" pitchFamily="34" charset="0"/>
              </a:rPr>
              <a:t/>
            </a:r>
            <a:br>
              <a:rPr lang="cs-CZ" sz="1600" dirty="0">
                <a:solidFill>
                  <a:schemeClr val="tx2"/>
                </a:solidFill>
                <a:latin typeface="Arial" pitchFamily="34" charset="0"/>
                <a:cs typeface="Arial" pitchFamily="34" charset="0"/>
              </a:rPr>
            </a:br>
            <a:r>
              <a:rPr lang="cs-CZ" sz="1600" cap="all" dirty="0" smtClean="0">
                <a:solidFill>
                  <a:schemeClr val="tx2"/>
                </a:solidFill>
                <a:latin typeface="Arial" pitchFamily="34" charset="0"/>
                <a:cs typeface="Arial" pitchFamily="34" charset="0"/>
              </a:rPr>
              <a:t>úkol 2</a:t>
            </a:r>
            <a:r>
              <a:rPr lang="cs-CZ" sz="1600" dirty="0" smtClean="0">
                <a:solidFill>
                  <a:schemeClr val="tx2"/>
                </a:solidFill>
                <a:latin typeface="Arial" pitchFamily="34" charset="0"/>
                <a:cs typeface="Arial" pitchFamily="34" charset="0"/>
              </a:rPr>
              <a:t> </a:t>
            </a:r>
            <a:br>
              <a:rPr lang="cs-CZ" sz="1600" dirty="0" smtClean="0">
                <a:solidFill>
                  <a:schemeClr val="tx2"/>
                </a:solidFill>
                <a:latin typeface="Arial" pitchFamily="34" charset="0"/>
                <a:cs typeface="Arial" pitchFamily="34" charset="0"/>
              </a:rPr>
            </a:br>
            <a:r>
              <a:rPr lang="cs-CZ" sz="1600" dirty="0" smtClean="0">
                <a:solidFill>
                  <a:schemeClr val="tx2"/>
                </a:solidFill>
                <a:latin typeface="Arial" pitchFamily="34" charset="0"/>
                <a:cs typeface="Arial" pitchFamily="34" charset="0"/>
              </a:rPr>
              <a:t>Výběr nejpotřebnějších námětů a určení formy (</a:t>
            </a:r>
            <a:r>
              <a:rPr lang="cs-CZ" sz="1600" dirty="0" err="1" smtClean="0">
                <a:solidFill>
                  <a:schemeClr val="tx2"/>
                </a:solidFill>
                <a:latin typeface="Arial" pitchFamily="34" charset="0"/>
                <a:cs typeface="Arial" pitchFamily="34" charset="0"/>
              </a:rPr>
              <a:t>celokrajský</a:t>
            </a:r>
            <a:r>
              <a:rPr lang="cs-CZ" sz="1600" dirty="0" smtClean="0">
                <a:solidFill>
                  <a:schemeClr val="tx2"/>
                </a:solidFill>
                <a:latin typeface="Arial" pitchFamily="34" charset="0"/>
                <a:cs typeface="Arial" pitchFamily="34" charset="0"/>
              </a:rPr>
              <a:t> projekt nebo šablona), jakou budou dále zpracovány</a:t>
            </a:r>
            <a:br>
              <a:rPr lang="cs-CZ" sz="1600" dirty="0" smtClean="0">
                <a:solidFill>
                  <a:schemeClr val="tx2"/>
                </a:solidFill>
                <a:latin typeface="Arial" pitchFamily="34" charset="0"/>
                <a:cs typeface="Arial" pitchFamily="34" charset="0"/>
              </a:rPr>
            </a:br>
            <a:r>
              <a:rPr lang="cs-CZ" sz="1600" dirty="0" smtClean="0">
                <a:solidFill>
                  <a:schemeClr val="tx2"/>
                </a:solidFill>
                <a:latin typeface="Arial" pitchFamily="34" charset="0"/>
                <a:cs typeface="Arial" pitchFamily="34" charset="0"/>
              </a:rPr>
              <a:t/>
            </a:r>
            <a:br>
              <a:rPr lang="cs-CZ" sz="1600" dirty="0" smtClean="0">
                <a:solidFill>
                  <a:schemeClr val="tx2"/>
                </a:solidFill>
                <a:latin typeface="Arial" pitchFamily="34" charset="0"/>
                <a:cs typeface="Arial" pitchFamily="34" charset="0"/>
              </a:rPr>
            </a:br>
            <a:r>
              <a:rPr lang="cs-CZ" sz="1600" cap="all" dirty="0" smtClean="0">
                <a:solidFill>
                  <a:schemeClr val="tx2"/>
                </a:solidFill>
                <a:latin typeface="Arial" pitchFamily="34" charset="0"/>
                <a:cs typeface="Arial" pitchFamily="34" charset="0"/>
              </a:rPr>
              <a:t>úkol 3</a:t>
            </a:r>
            <a:r>
              <a:rPr lang="cs-CZ" sz="1600" dirty="0" smtClean="0">
                <a:solidFill>
                  <a:schemeClr val="tx2"/>
                </a:solidFill>
                <a:latin typeface="Arial" pitchFamily="34" charset="0"/>
                <a:cs typeface="Arial" pitchFamily="34" charset="0"/>
              </a:rPr>
              <a:t> </a:t>
            </a:r>
            <a:br>
              <a:rPr lang="cs-CZ" sz="1600" dirty="0" smtClean="0">
                <a:solidFill>
                  <a:schemeClr val="tx2"/>
                </a:solidFill>
                <a:latin typeface="Arial" pitchFamily="34" charset="0"/>
                <a:cs typeface="Arial" pitchFamily="34" charset="0"/>
              </a:rPr>
            </a:br>
            <a:r>
              <a:rPr lang="cs-CZ" sz="1600" dirty="0" smtClean="0">
                <a:solidFill>
                  <a:schemeClr val="tx2"/>
                </a:solidFill>
                <a:latin typeface="Arial" pitchFamily="34" charset="0"/>
                <a:cs typeface="Arial" pitchFamily="34" charset="0"/>
              </a:rPr>
              <a:t>Zpracování námětů jednotlivými členy týmu</a:t>
            </a:r>
            <a:br>
              <a:rPr lang="cs-CZ" sz="1600" dirty="0" smtClean="0">
                <a:solidFill>
                  <a:schemeClr val="tx2"/>
                </a:solidFill>
                <a:latin typeface="Arial" pitchFamily="34" charset="0"/>
                <a:cs typeface="Arial" pitchFamily="34" charset="0"/>
              </a:rPr>
            </a:br>
            <a:r>
              <a:rPr lang="cs-CZ" sz="1600" dirty="0">
                <a:solidFill>
                  <a:schemeClr val="tx2"/>
                </a:solidFill>
                <a:latin typeface="Arial" pitchFamily="34" charset="0"/>
                <a:cs typeface="Arial" pitchFamily="34" charset="0"/>
              </a:rPr>
              <a:t/>
            </a:r>
            <a:br>
              <a:rPr lang="cs-CZ" sz="1600" dirty="0">
                <a:solidFill>
                  <a:schemeClr val="tx2"/>
                </a:solidFill>
                <a:latin typeface="Arial" pitchFamily="34" charset="0"/>
                <a:cs typeface="Arial" pitchFamily="34" charset="0"/>
              </a:rPr>
            </a:br>
            <a:r>
              <a:rPr lang="cs-CZ" sz="1600" dirty="0" smtClean="0">
                <a:solidFill>
                  <a:schemeClr val="tx2"/>
                </a:solidFill>
                <a:latin typeface="Arial" pitchFamily="34" charset="0"/>
                <a:cs typeface="Arial" pitchFamily="34" charset="0"/>
              </a:rPr>
              <a:t/>
            </a:r>
            <a:br>
              <a:rPr lang="cs-CZ" sz="1600" dirty="0" smtClean="0">
                <a:solidFill>
                  <a:schemeClr val="tx2"/>
                </a:solidFill>
                <a:latin typeface="Arial" pitchFamily="34" charset="0"/>
                <a:cs typeface="Arial" pitchFamily="34" charset="0"/>
              </a:rPr>
            </a:br>
            <a:r>
              <a:rPr lang="cs-CZ" sz="1600" dirty="0" smtClean="0">
                <a:solidFill>
                  <a:schemeClr val="tx2"/>
                </a:solidFill>
                <a:latin typeface="Arial" pitchFamily="34" charset="0"/>
                <a:cs typeface="Arial" pitchFamily="34" charset="0"/>
              </a:rPr>
              <a:t>V průběhu plnění úkolů se uskutečnily dvě pracovní schůzky:</a:t>
            </a:r>
            <a:br>
              <a:rPr lang="cs-CZ" sz="1600" dirty="0" smtClean="0">
                <a:solidFill>
                  <a:schemeClr val="tx2"/>
                </a:solidFill>
                <a:latin typeface="Arial" pitchFamily="34" charset="0"/>
                <a:cs typeface="Arial" pitchFamily="34" charset="0"/>
              </a:rPr>
            </a:br>
            <a:r>
              <a:rPr lang="cs-CZ" sz="1600" dirty="0" smtClean="0">
                <a:solidFill>
                  <a:schemeClr val="tx2"/>
                </a:solidFill>
                <a:latin typeface="Arial" pitchFamily="34" charset="0"/>
                <a:cs typeface="Arial" pitchFamily="34" charset="0"/>
              </a:rPr>
              <a:t>13. dubna 2016	</a:t>
            </a:r>
            <a:br>
              <a:rPr lang="cs-CZ" sz="1600" dirty="0" smtClean="0">
                <a:solidFill>
                  <a:schemeClr val="tx2"/>
                </a:solidFill>
                <a:latin typeface="Arial" pitchFamily="34" charset="0"/>
                <a:cs typeface="Arial" pitchFamily="34" charset="0"/>
              </a:rPr>
            </a:br>
            <a:r>
              <a:rPr lang="cs-CZ" sz="1600" dirty="0" smtClean="0">
                <a:solidFill>
                  <a:schemeClr val="tx2"/>
                </a:solidFill>
                <a:latin typeface="Arial" pitchFamily="34" charset="0"/>
                <a:cs typeface="Arial" pitchFamily="34" charset="0"/>
              </a:rPr>
              <a:t>21. dubna 2016</a:t>
            </a:r>
            <a:endParaRPr lang="cs-CZ" sz="1600" cap="all" dirty="0">
              <a:solidFill>
                <a:schemeClr val="tx2"/>
              </a:solidFill>
              <a:latin typeface="Arial" pitchFamily="34" charset="0"/>
              <a:cs typeface="Arial" pitchFamily="34" charset="0"/>
            </a:endParaRPr>
          </a:p>
        </p:txBody>
      </p:sp>
      <p:sp>
        <p:nvSpPr>
          <p:cNvPr id="5" name="Nadpis 1"/>
          <p:cNvSpPr txBox="1">
            <a:spLocks/>
          </p:cNvSpPr>
          <p:nvPr/>
        </p:nvSpPr>
        <p:spPr>
          <a:xfrm>
            <a:off x="971600" y="1412776"/>
            <a:ext cx="7772400" cy="504056"/>
          </a:xfrm>
          <a:prstGeom prst="rect">
            <a:avLst/>
          </a:prstGeom>
        </p:spPr>
        <p:txBody>
          <a:bodyPr vert="horz" lIns="91440" tIns="45720" rIns="91440" bIns="45720" rtlCol="0" anchor="ctr">
            <a:no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cs-CZ" sz="3200" i="0" u="none" strike="noStrike" kern="1200" cap="all" spc="0" normalizeH="0" baseline="0" noProof="0" dirty="0" smtClean="0">
                <a:ln>
                  <a:noFill/>
                </a:ln>
                <a:solidFill>
                  <a:schemeClr val="tx2"/>
                </a:solidFill>
                <a:effectLst/>
                <a:uLnTx/>
                <a:uFillTx/>
                <a:latin typeface="Arial" pitchFamily="34" charset="0"/>
                <a:ea typeface="+mj-ea"/>
                <a:cs typeface="Arial" pitchFamily="34" charset="0"/>
              </a:rPr>
              <a:t>Úkoly pro Pracovní skupinu</a:t>
            </a:r>
          </a:p>
        </p:txBody>
      </p:sp>
      <p:sp>
        <p:nvSpPr>
          <p:cNvPr id="7" name="Nadpis 1"/>
          <p:cNvSpPr txBox="1">
            <a:spLocks/>
          </p:cNvSpPr>
          <p:nvPr/>
        </p:nvSpPr>
        <p:spPr>
          <a:xfrm>
            <a:off x="539552" y="548680"/>
            <a:ext cx="2952328" cy="504056"/>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cs-CZ" sz="1200" b="0" i="0" u="none" strike="noStrike" kern="1200" cap="all" spc="0" normalizeH="0" baseline="0" noProof="0" dirty="0" smtClean="0">
                <a:ln>
                  <a:noFill/>
                </a:ln>
                <a:solidFill>
                  <a:schemeClr val="tx2"/>
                </a:solidFill>
                <a:effectLst/>
                <a:uLnTx/>
                <a:uFillTx/>
                <a:latin typeface="Arial" pitchFamily="34" charset="0"/>
                <a:ea typeface="+mj-ea"/>
                <a:cs typeface="Arial" pitchFamily="34" charset="0"/>
              </a:rPr>
              <a:t>KAP nepovinná témata</a:t>
            </a:r>
          </a:p>
        </p:txBody>
      </p:sp>
      <p:pic>
        <p:nvPicPr>
          <p:cNvPr id="1026" name="Picture 2" descr="logolink_MSMT_VVV_hor_barva_cz"/>
          <p:cNvPicPr>
            <a:picLocks noChangeAspect="1" noChangeArrowheads="1"/>
          </p:cNvPicPr>
          <p:nvPr/>
        </p:nvPicPr>
        <p:blipFill>
          <a:blip r:embed="rId2" cstate="print"/>
          <a:srcRect/>
          <a:stretch>
            <a:fillRect/>
          </a:stretch>
        </p:blipFill>
        <p:spPr bwMode="auto">
          <a:xfrm>
            <a:off x="5868144" y="476672"/>
            <a:ext cx="2448272" cy="544435"/>
          </a:xfrm>
          <a:prstGeom prst="rect">
            <a:avLst/>
          </a:prstGeom>
          <a:noFill/>
          <a:ln w="9525">
            <a:noFill/>
            <a:miter lim="800000"/>
            <a:headEnd/>
            <a:tailEnd/>
          </a:ln>
        </p:spPr>
      </p:pic>
      <p:cxnSp>
        <p:nvCxnSpPr>
          <p:cNvPr id="11" name="Přímá spojovací čára 10"/>
          <p:cNvCxnSpPr/>
          <p:nvPr/>
        </p:nvCxnSpPr>
        <p:spPr>
          <a:xfrm>
            <a:off x="1043608" y="980728"/>
            <a:ext cx="7128792"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p:pull/>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971600" y="1988840"/>
            <a:ext cx="7344816" cy="4104456"/>
          </a:xfrm>
        </p:spPr>
        <p:txBody>
          <a:bodyPr>
            <a:noAutofit/>
          </a:bodyPr>
          <a:lstStyle/>
          <a:p>
            <a:pPr algn="l"/>
            <a:r>
              <a:rPr lang="cs-CZ" sz="2400" dirty="0" smtClean="0">
                <a:solidFill>
                  <a:schemeClr val="tx2"/>
                </a:solidFill>
                <a:latin typeface="Arial" pitchFamily="34" charset="0"/>
                <a:cs typeface="Arial" pitchFamily="34" charset="0"/>
              </a:rPr>
              <a:t>Celkem navrženo 36 námětů, </a:t>
            </a:r>
            <a:br>
              <a:rPr lang="cs-CZ" sz="2400" dirty="0" smtClean="0">
                <a:solidFill>
                  <a:schemeClr val="tx2"/>
                </a:solidFill>
                <a:latin typeface="Arial" pitchFamily="34" charset="0"/>
                <a:cs typeface="Arial" pitchFamily="34" charset="0"/>
              </a:rPr>
            </a:br>
            <a:r>
              <a:rPr lang="cs-CZ" sz="2400" dirty="0" smtClean="0">
                <a:solidFill>
                  <a:schemeClr val="tx2"/>
                </a:solidFill>
                <a:latin typeface="Arial" pitchFamily="34" charset="0"/>
                <a:cs typeface="Arial" pitchFamily="34" charset="0"/>
              </a:rPr>
              <a:t>z toho 3 náměty vybočovaly z nepovinných témat.</a:t>
            </a:r>
            <a:br>
              <a:rPr lang="cs-CZ" sz="2400" dirty="0" smtClean="0">
                <a:solidFill>
                  <a:schemeClr val="tx2"/>
                </a:solidFill>
                <a:latin typeface="Arial" pitchFamily="34" charset="0"/>
                <a:cs typeface="Arial" pitchFamily="34" charset="0"/>
              </a:rPr>
            </a:br>
            <a:r>
              <a:rPr lang="cs-CZ" sz="2400" dirty="0" smtClean="0">
                <a:solidFill>
                  <a:schemeClr val="tx2"/>
                </a:solidFill>
                <a:latin typeface="Arial" pitchFamily="34" charset="0"/>
                <a:cs typeface="Arial" pitchFamily="34" charset="0"/>
              </a:rPr>
              <a:t/>
            </a:r>
            <a:br>
              <a:rPr lang="cs-CZ" sz="2400" dirty="0" smtClean="0">
                <a:solidFill>
                  <a:schemeClr val="tx2"/>
                </a:solidFill>
                <a:latin typeface="Arial" pitchFamily="34" charset="0"/>
                <a:cs typeface="Arial" pitchFamily="34" charset="0"/>
              </a:rPr>
            </a:br>
            <a:r>
              <a:rPr lang="cs-CZ" sz="2400" dirty="0" smtClean="0">
                <a:solidFill>
                  <a:schemeClr val="tx2"/>
                </a:solidFill>
                <a:latin typeface="Arial" pitchFamily="34" charset="0"/>
                <a:cs typeface="Arial" pitchFamily="34" charset="0"/>
              </a:rPr>
              <a:t>Bodování členů týmu stupnicí 0-1-2 rozhodlo </a:t>
            </a:r>
            <a:br>
              <a:rPr lang="cs-CZ" sz="2400" dirty="0" smtClean="0">
                <a:solidFill>
                  <a:schemeClr val="tx2"/>
                </a:solidFill>
                <a:latin typeface="Arial" pitchFamily="34" charset="0"/>
                <a:cs typeface="Arial" pitchFamily="34" charset="0"/>
              </a:rPr>
            </a:br>
            <a:r>
              <a:rPr lang="cs-CZ" sz="2400" dirty="0" smtClean="0">
                <a:solidFill>
                  <a:schemeClr val="tx2"/>
                </a:solidFill>
                <a:latin typeface="Arial" pitchFamily="34" charset="0"/>
                <a:cs typeface="Arial" pitchFamily="34" charset="0"/>
              </a:rPr>
              <a:t>o výběru 17 námětů, které byly zahrnuty </a:t>
            </a:r>
            <a:br>
              <a:rPr lang="cs-CZ" sz="2400" dirty="0" smtClean="0">
                <a:solidFill>
                  <a:schemeClr val="tx2"/>
                </a:solidFill>
                <a:latin typeface="Arial" pitchFamily="34" charset="0"/>
                <a:cs typeface="Arial" pitchFamily="34" charset="0"/>
              </a:rPr>
            </a:br>
            <a:r>
              <a:rPr lang="cs-CZ" sz="2400" dirty="0" smtClean="0">
                <a:solidFill>
                  <a:schemeClr val="tx2"/>
                </a:solidFill>
                <a:latin typeface="Arial" pitchFamily="34" charset="0"/>
                <a:cs typeface="Arial" pitchFamily="34" charset="0"/>
              </a:rPr>
              <a:t>do 8 šablon a 3 návrhů na </a:t>
            </a:r>
            <a:r>
              <a:rPr lang="cs-CZ" sz="2400" dirty="0" err="1" smtClean="0">
                <a:solidFill>
                  <a:schemeClr val="tx2"/>
                </a:solidFill>
                <a:latin typeface="Arial" pitchFamily="34" charset="0"/>
                <a:cs typeface="Arial" pitchFamily="34" charset="0"/>
              </a:rPr>
              <a:t>celokrajský</a:t>
            </a:r>
            <a:r>
              <a:rPr lang="cs-CZ" sz="2400" dirty="0" smtClean="0">
                <a:solidFill>
                  <a:schemeClr val="tx2"/>
                </a:solidFill>
                <a:latin typeface="Arial" pitchFamily="34" charset="0"/>
                <a:cs typeface="Arial" pitchFamily="34" charset="0"/>
              </a:rPr>
              <a:t> projekt .</a:t>
            </a:r>
            <a:br>
              <a:rPr lang="cs-CZ" sz="2400" dirty="0" smtClean="0">
                <a:solidFill>
                  <a:schemeClr val="tx2"/>
                </a:solidFill>
                <a:latin typeface="Arial" pitchFamily="34" charset="0"/>
                <a:cs typeface="Arial" pitchFamily="34" charset="0"/>
              </a:rPr>
            </a:br>
            <a:r>
              <a:rPr lang="cs-CZ" sz="1600" dirty="0">
                <a:solidFill>
                  <a:schemeClr val="tx2"/>
                </a:solidFill>
                <a:latin typeface="Arial" pitchFamily="34" charset="0"/>
                <a:cs typeface="Arial" pitchFamily="34" charset="0"/>
              </a:rPr>
              <a:t/>
            </a:r>
            <a:br>
              <a:rPr lang="cs-CZ" sz="1600" dirty="0">
                <a:solidFill>
                  <a:schemeClr val="tx2"/>
                </a:solidFill>
                <a:latin typeface="Arial" pitchFamily="34" charset="0"/>
                <a:cs typeface="Arial" pitchFamily="34" charset="0"/>
              </a:rPr>
            </a:br>
            <a:r>
              <a:rPr lang="cs-CZ" sz="1600" dirty="0" smtClean="0">
                <a:solidFill>
                  <a:schemeClr val="tx2"/>
                </a:solidFill>
                <a:latin typeface="Arial" pitchFamily="34" charset="0"/>
                <a:cs typeface="Arial" pitchFamily="34" charset="0"/>
              </a:rPr>
              <a:t> </a:t>
            </a:r>
            <a:endParaRPr lang="cs-CZ" sz="1600" cap="all" dirty="0">
              <a:solidFill>
                <a:schemeClr val="tx2"/>
              </a:solidFill>
              <a:latin typeface="Arial" pitchFamily="34" charset="0"/>
              <a:cs typeface="Arial" pitchFamily="34" charset="0"/>
            </a:endParaRPr>
          </a:p>
        </p:txBody>
      </p:sp>
      <p:sp>
        <p:nvSpPr>
          <p:cNvPr id="5" name="Nadpis 1"/>
          <p:cNvSpPr txBox="1">
            <a:spLocks/>
          </p:cNvSpPr>
          <p:nvPr/>
        </p:nvSpPr>
        <p:spPr>
          <a:xfrm>
            <a:off x="971600" y="1412776"/>
            <a:ext cx="7772400" cy="504056"/>
          </a:xfrm>
          <a:prstGeom prst="rect">
            <a:avLst/>
          </a:prstGeom>
        </p:spPr>
        <p:txBody>
          <a:bodyPr vert="horz" lIns="91440" tIns="45720" rIns="91440" bIns="45720" rtlCol="0" anchor="ctr">
            <a:no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cs-CZ" sz="3200" i="0" u="none" strike="noStrike" kern="1200" cap="all" spc="0" normalizeH="0" baseline="0" noProof="0" dirty="0" smtClean="0">
                <a:ln>
                  <a:noFill/>
                </a:ln>
                <a:solidFill>
                  <a:schemeClr val="tx2"/>
                </a:solidFill>
                <a:effectLst/>
                <a:uLnTx/>
                <a:uFillTx/>
                <a:latin typeface="Arial" pitchFamily="34" charset="0"/>
                <a:ea typeface="+mj-ea"/>
                <a:cs typeface="Arial" pitchFamily="34" charset="0"/>
              </a:rPr>
              <a:t>Výstupy z jednání týmu</a:t>
            </a:r>
          </a:p>
        </p:txBody>
      </p:sp>
      <p:sp>
        <p:nvSpPr>
          <p:cNvPr id="7" name="Nadpis 1"/>
          <p:cNvSpPr txBox="1">
            <a:spLocks/>
          </p:cNvSpPr>
          <p:nvPr/>
        </p:nvSpPr>
        <p:spPr>
          <a:xfrm>
            <a:off x="539552" y="548680"/>
            <a:ext cx="2952328" cy="504056"/>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cs-CZ" sz="1200" b="0" i="0" u="none" strike="noStrike" kern="1200" cap="all" spc="0" normalizeH="0" baseline="0" noProof="0" dirty="0" smtClean="0">
                <a:ln>
                  <a:noFill/>
                </a:ln>
                <a:solidFill>
                  <a:schemeClr val="tx2"/>
                </a:solidFill>
                <a:effectLst/>
                <a:uLnTx/>
                <a:uFillTx/>
                <a:latin typeface="Arial" pitchFamily="34" charset="0"/>
                <a:ea typeface="+mj-ea"/>
                <a:cs typeface="Arial" pitchFamily="34" charset="0"/>
              </a:rPr>
              <a:t>KAP nepovinná témata</a:t>
            </a:r>
          </a:p>
        </p:txBody>
      </p:sp>
      <p:pic>
        <p:nvPicPr>
          <p:cNvPr id="1026" name="Picture 2" descr="logolink_MSMT_VVV_hor_barva_cz"/>
          <p:cNvPicPr>
            <a:picLocks noChangeAspect="1" noChangeArrowheads="1"/>
          </p:cNvPicPr>
          <p:nvPr/>
        </p:nvPicPr>
        <p:blipFill>
          <a:blip r:embed="rId2" cstate="print"/>
          <a:srcRect/>
          <a:stretch>
            <a:fillRect/>
          </a:stretch>
        </p:blipFill>
        <p:spPr bwMode="auto">
          <a:xfrm>
            <a:off x="5868144" y="476672"/>
            <a:ext cx="2448272" cy="544435"/>
          </a:xfrm>
          <a:prstGeom prst="rect">
            <a:avLst/>
          </a:prstGeom>
          <a:noFill/>
          <a:ln w="9525">
            <a:noFill/>
            <a:miter lim="800000"/>
            <a:headEnd/>
            <a:tailEnd/>
          </a:ln>
        </p:spPr>
      </p:pic>
      <p:cxnSp>
        <p:nvCxnSpPr>
          <p:cNvPr id="11" name="Přímá spojovací čára 10"/>
          <p:cNvCxnSpPr/>
          <p:nvPr/>
        </p:nvCxnSpPr>
        <p:spPr>
          <a:xfrm>
            <a:off x="1043608" y="980728"/>
            <a:ext cx="7128792"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p:pull/>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971600" y="1700808"/>
            <a:ext cx="7344816" cy="4104456"/>
          </a:xfrm>
        </p:spPr>
        <p:txBody>
          <a:bodyPr>
            <a:noAutofit/>
          </a:bodyPr>
          <a:lstStyle/>
          <a:p>
            <a:pPr algn="l">
              <a:lnSpc>
                <a:spcPct val="150000"/>
              </a:lnSpc>
              <a:spcBef>
                <a:spcPts val="600"/>
              </a:spcBef>
              <a:spcAft>
                <a:spcPts val="600"/>
              </a:spcAft>
            </a:pPr>
            <a:r>
              <a:rPr lang="cs-CZ" sz="1600" cap="all" dirty="0" smtClean="0">
                <a:solidFill>
                  <a:schemeClr val="tx2"/>
                </a:solidFill>
                <a:latin typeface="Arial" pitchFamily="34" charset="0"/>
                <a:cs typeface="Arial" pitchFamily="34" charset="0"/>
              </a:rPr>
              <a:t>1. </a:t>
            </a:r>
            <a:r>
              <a:rPr lang="cs-CZ" sz="1600" dirty="0" err="1">
                <a:solidFill>
                  <a:schemeClr val="tx2"/>
                </a:solidFill>
                <a:latin typeface="Arial" pitchFamily="34" charset="0"/>
                <a:cs typeface="Arial" pitchFamily="34" charset="0"/>
              </a:rPr>
              <a:t>Teambuildingové</a:t>
            </a:r>
            <a:r>
              <a:rPr lang="cs-CZ" sz="1600" dirty="0">
                <a:solidFill>
                  <a:schemeClr val="tx2"/>
                </a:solidFill>
                <a:latin typeface="Arial" pitchFamily="34" charset="0"/>
                <a:cs typeface="Arial" pitchFamily="34" charset="0"/>
              </a:rPr>
              <a:t> aktivity pro pedagogické kolektivy (včetně zahraničních</a:t>
            </a:r>
            <a:r>
              <a:rPr lang="cs-CZ" sz="1600" dirty="0" smtClean="0">
                <a:solidFill>
                  <a:schemeClr val="tx2"/>
                </a:solidFill>
                <a:latin typeface="Arial" pitchFamily="34" charset="0"/>
                <a:cs typeface="Arial" pitchFamily="34" charset="0"/>
              </a:rPr>
              <a:t>)</a:t>
            </a:r>
            <a:r>
              <a:rPr lang="cs-CZ" sz="1600" dirty="0">
                <a:solidFill>
                  <a:schemeClr val="tx2"/>
                </a:solidFill>
                <a:latin typeface="Arial" pitchFamily="34" charset="0"/>
                <a:cs typeface="Arial" pitchFamily="34" charset="0"/>
              </a:rPr>
              <a:t/>
            </a:r>
            <a:br>
              <a:rPr lang="cs-CZ" sz="1600" dirty="0">
                <a:solidFill>
                  <a:schemeClr val="tx2"/>
                </a:solidFill>
                <a:latin typeface="Arial" pitchFamily="34" charset="0"/>
                <a:cs typeface="Arial" pitchFamily="34" charset="0"/>
              </a:rPr>
            </a:br>
            <a:r>
              <a:rPr lang="cs-CZ" sz="1600" dirty="0" smtClean="0">
                <a:solidFill>
                  <a:schemeClr val="tx2"/>
                </a:solidFill>
                <a:latin typeface="Arial" pitchFamily="34" charset="0"/>
                <a:cs typeface="Arial" pitchFamily="34" charset="0"/>
              </a:rPr>
              <a:t>2. </a:t>
            </a:r>
            <a:r>
              <a:rPr lang="cs-CZ" sz="1600" dirty="0">
                <a:solidFill>
                  <a:schemeClr val="tx2"/>
                </a:solidFill>
                <a:latin typeface="Arial" pitchFamily="34" charset="0"/>
                <a:cs typeface="Arial" pitchFamily="34" charset="0"/>
              </a:rPr>
              <a:t>Zájmová </a:t>
            </a:r>
            <a:r>
              <a:rPr lang="cs-CZ" sz="1600" dirty="0" smtClean="0">
                <a:solidFill>
                  <a:schemeClr val="tx2"/>
                </a:solidFill>
                <a:latin typeface="Arial" pitchFamily="34" charset="0"/>
                <a:cs typeface="Arial" pitchFamily="34" charset="0"/>
              </a:rPr>
              <a:t>činnost</a:t>
            </a:r>
            <a:br>
              <a:rPr lang="cs-CZ" sz="1600" dirty="0" smtClean="0">
                <a:solidFill>
                  <a:schemeClr val="tx2"/>
                </a:solidFill>
                <a:latin typeface="Arial" pitchFamily="34" charset="0"/>
                <a:cs typeface="Arial" pitchFamily="34" charset="0"/>
              </a:rPr>
            </a:br>
            <a:r>
              <a:rPr lang="cs-CZ" sz="1600" dirty="0" smtClean="0">
                <a:solidFill>
                  <a:schemeClr val="tx2"/>
                </a:solidFill>
                <a:latin typeface="Arial" pitchFamily="34" charset="0"/>
                <a:cs typeface="Arial" pitchFamily="34" charset="0"/>
              </a:rPr>
              <a:t>3. </a:t>
            </a:r>
            <a:r>
              <a:rPr lang="cs-CZ" sz="1600" dirty="0">
                <a:solidFill>
                  <a:schemeClr val="tx2"/>
                </a:solidFill>
                <a:latin typeface="Arial" pitchFamily="34" charset="0"/>
                <a:cs typeface="Arial" pitchFamily="34" charset="0"/>
              </a:rPr>
              <a:t>Matematická gramotnost (semináře pro nadané, dělení hodin atd</a:t>
            </a:r>
            <a:r>
              <a:rPr lang="cs-CZ" sz="1600" dirty="0" smtClean="0">
                <a:solidFill>
                  <a:schemeClr val="tx2"/>
                </a:solidFill>
                <a:latin typeface="Arial" pitchFamily="34" charset="0"/>
                <a:cs typeface="Arial" pitchFamily="34" charset="0"/>
              </a:rPr>
              <a:t>.)</a:t>
            </a:r>
            <a:br>
              <a:rPr lang="cs-CZ" sz="1600" dirty="0" smtClean="0">
                <a:solidFill>
                  <a:schemeClr val="tx2"/>
                </a:solidFill>
                <a:latin typeface="Arial" pitchFamily="34" charset="0"/>
                <a:cs typeface="Arial" pitchFamily="34" charset="0"/>
              </a:rPr>
            </a:br>
            <a:r>
              <a:rPr lang="cs-CZ" sz="1600" dirty="0" smtClean="0">
                <a:solidFill>
                  <a:schemeClr val="tx2"/>
                </a:solidFill>
                <a:latin typeface="Arial" pitchFamily="34" charset="0"/>
                <a:cs typeface="Arial" pitchFamily="34" charset="0"/>
              </a:rPr>
              <a:t>4. Etika</a:t>
            </a:r>
            <a:r>
              <a:rPr lang="cs-CZ" sz="1600" dirty="0">
                <a:solidFill>
                  <a:schemeClr val="tx2"/>
                </a:solidFill>
                <a:latin typeface="Arial" pitchFamily="34" charset="0"/>
                <a:cs typeface="Arial" pitchFamily="34" charset="0"/>
              </a:rPr>
              <a:t>, odpovědnost, </a:t>
            </a:r>
            <a:r>
              <a:rPr lang="cs-CZ" sz="1600" dirty="0" smtClean="0">
                <a:solidFill>
                  <a:schemeClr val="tx2"/>
                </a:solidFill>
                <a:latin typeface="Arial" pitchFamily="34" charset="0"/>
                <a:cs typeface="Arial" pitchFamily="34" charset="0"/>
              </a:rPr>
              <a:t>morálka</a:t>
            </a:r>
            <a:br>
              <a:rPr lang="cs-CZ" sz="1600" dirty="0" smtClean="0">
                <a:solidFill>
                  <a:schemeClr val="tx2"/>
                </a:solidFill>
                <a:latin typeface="Arial" pitchFamily="34" charset="0"/>
                <a:cs typeface="Arial" pitchFamily="34" charset="0"/>
              </a:rPr>
            </a:br>
            <a:r>
              <a:rPr lang="cs-CZ" sz="1600" dirty="0" smtClean="0">
                <a:solidFill>
                  <a:schemeClr val="tx2"/>
                </a:solidFill>
                <a:latin typeface="Arial" pitchFamily="34" charset="0"/>
                <a:cs typeface="Arial" pitchFamily="34" charset="0"/>
              </a:rPr>
              <a:t>5. </a:t>
            </a:r>
            <a:r>
              <a:rPr lang="cs-CZ" sz="1600" dirty="0">
                <a:solidFill>
                  <a:schemeClr val="tx2"/>
                </a:solidFill>
                <a:latin typeface="Arial" pitchFamily="34" charset="0"/>
                <a:cs typeface="Arial" pitchFamily="34" charset="0"/>
              </a:rPr>
              <a:t>Příprava slabších žáků k maturitě ve smyslu čtenářské </a:t>
            </a:r>
            <a:r>
              <a:rPr lang="cs-CZ" sz="1600" dirty="0" smtClean="0">
                <a:solidFill>
                  <a:schemeClr val="tx2"/>
                </a:solidFill>
                <a:latin typeface="Arial" pitchFamily="34" charset="0"/>
                <a:cs typeface="Arial" pitchFamily="34" charset="0"/>
              </a:rPr>
              <a:t>gramotnosti</a:t>
            </a:r>
            <a:br>
              <a:rPr lang="cs-CZ" sz="1600" dirty="0" smtClean="0">
                <a:solidFill>
                  <a:schemeClr val="tx2"/>
                </a:solidFill>
                <a:latin typeface="Arial" pitchFamily="34" charset="0"/>
                <a:cs typeface="Arial" pitchFamily="34" charset="0"/>
              </a:rPr>
            </a:br>
            <a:r>
              <a:rPr lang="cs-CZ" sz="1600" dirty="0" smtClean="0">
                <a:solidFill>
                  <a:schemeClr val="tx2"/>
                </a:solidFill>
                <a:latin typeface="Arial" pitchFamily="34" charset="0"/>
                <a:cs typeface="Arial" pitchFamily="34" charset="0"/>
              </a:rPr>
              <a:t>6. </a:t>
            </a:r>
            <a:r>
              <a:rPr lang="cs-CZ" sz="1600" dirty="0">
                <a:solidFill>
                  <a:schemeClr val="tx2"/>
                </a:solidFill>
                <a:latin typeface="Arial" pitchFamily="34" charset="0"/>
                <a:cs typeface="Arial" pitchFamily="34" charset="0"/>
              </a:rPr>
              <a:t>Zahraniční mobility </a:t>
            </a:r>
            <a:r>
              <a:rPr lang="cs-CZ" sz="1600" dirty="0" smtClean="0">
                <a:solidFill>
                  <a:schemeClr val="tx2"/>
                </a:solidFill>
                <a:latin typeface="Arial" pitchFamily="34" charset="0"/>
                <a:cs typeface="Arial" pitchFamily="34" charset="0"/>
              </a:rPr>
              <a:t>žáků</a:t>
            </a:r>
            <a:br>
              <a:rPr lang="cs-CZ" sz="1600" dirty="0" smtClean="0">
                <a:solidFill>
                  <a:schemeClr val="tx2"/>
                </a:solidFill>
                <a:latin typeface="Arial" pitchFamily="34" charset="0"/>
                <a:cs typeface="Arial" pitchFamily="34" charset="0"/>
              </a:rPr>
            </a:br>
            <a:r>
              <a:rPr lang="cs-CZ" sz="1600" dirty="0" smtClean="0">
                <a:solidFill>
                  <a:schemeClr val="tx2"/>
                </a:solidFill>
                <a:latin typeface="Arial" pitchFamily="34" charset="0"/>
                <a:cs typeface="Arial" pitchFamily="34" charset="0"/>
              </a:rPr>
              <a:t>7. </a:t>
            </a:r>
            <a:r>
              <a:rPr lang="cs-CZ" sz="1600" dirty="0">
                <a:solidFill>
                  <a:schemeClr val="tx2"/>
                </a:solidFill>
                <a:latin typeface="Arial" pitchFamily="34" charset="0"/>
                <a:cs typeface="Arial" pitchFamily="34" charset="0"/>
              </a:rPr>
              <a:t>Konverzace s rodilým </a:t>
            </a:r>
            <a:r>
              <a:rPr lang="cs-CZ" sz="1600" dirty="0" smtClean="0">
                <a:solidFill>
                  <a:schemeClr val="tx2"/>
                </a:solidFill>
                <a:latin typeface="Arial" pitchFamily="34" charset="0"/>
                <a:cs typeface="Arial" pitchFamily="34" charset="0"/>
              </a:rPr>
              <a:t>mluvčím</a:t>
            </a:r>
            <a:br>
              <a:rPr lang="cs-CZ" sz="1600" dirty="0" smtClean="0">
                <a:solidFill>
                  <a:schemeClr val="tx2"/>
                </a:solidFill>
                <a:latin typeface="Arial" pitchFamily="34" charset="0"/>
                <a:cs typeface="Arial" pitchFamily="34" charset="0"/>
              </a:rPr>
            </a:br>
            <a:r>
              <a:rPr lang="cs-CZ" sz="1600" dirty="0" smtClean="0">
                <a:solidFill>
                  <a:schemeClr val="tx2"/>
                </a:solidFill>
                <a:latin typeface="Arial" pitchFamily="34" charset="0"/>
                <a:cs typeface="Arial" pitchFamily="34" charset="0"/>
              </a:rPr>
              <a:t>8. </a:t>
            </a:r>
            <a:r>
              <a:rPr lang="cs-CZ" sz="1600" dirty="0">
                <a:solidFill>
                  <a:schemeClr val="tx2"/>
                </a:solidFill>
                <a:latin typeface="Arial" pitchFamily="34" charset="0"/>
                <a:cs typeface="Arial" pitchFamily="34" charset="0"/>
              </a:rPr>
              <a:t>Jazykové kompetence pro pedagogy</a:t>
            </a:r>
            <a:endParaRPr lang="cs-CZ" sz="1600" cap="all" dirty="0">
              <a:solidFill>
                <a:schemeClr val="tx2"/>
              </a:solidFill>
              <a:latin typeface="Arial" pitchFamily="34" charset="0"/>
              <a:cs typeface="Arial" pitchFamily="34" charset="0"/>
            </a:endParaRPr>
          </a:p>
        </p:txBody>
      </p:sp>
      <p:sp>
        <p:nvSpPr>
          <p:cNvPr id="5" name="Nadpis 1"/>
          <p:cNvSpPr txBox="1">
            <a:spLocks/>
          </p:cNvSpPr>
          <p:nvPr/>
        </p:nvSpPr>
        <p:spPr>
          <a:xfrm>
            <a:off x="971600" y="1412776"/>
            <a:ext cx="7772400" cy="504056"/>
          </a:xfrm>
          <a:prstGeom prst="rect">
            <a:avLst/>
          </a:prstGeom>
        </p:spPr>
        <p:txBody>
          <a:bodyPr vert="horz" lIns="91440" tIns="45720" rIns="91440" bIns="45720" rtlCol="0" anchor="ctr">
            <a:no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cs-CZ" sz="3200" i="0" u="none" strike="noStrike" kern="1200" cap="all" spc="0" normalizeH="0" baseline="0" noProof="0" dirty="0" smtClean="0">
                <a:ln>
                  <a:noFill/>
                </a:ln>
                <a:solidFill>
                  <a:schemeClr val="tx2"/>
                </a:solidFill>
                <a:effectLst/>
                <a:uLnTx/>
                <a:uFillTx/>
                <a:latin typeface="Arial" pitchFamily="34" charset="0"/>
                <a:ea typeface="+mj-ea"/>
                <a:cs typeface="Arial" pitchFamily="34" charset="0"/>
              </a:rPr>
              <a:t>Navrhované šablony</a:t>
            </a:r>
          </a:p>
        </p:txBody>
      </p:sp>
      <p:sp>
        <p:nvSpPr>
          <p:cNvPr id="7" name="Nadpis 1"/>
          <p:cNvSpPr txBox="1">
            <a:spLocks/>
          </p:cNvSpPr>
          <p:nvPr/>
        </p:nvSpPr>
        <p:spPr>
          <a:xfrm>
            <a:off x="539552" y="548680"/>
            <a:ext cx="2952328" cy="504056"/>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cs-CZ" sz="1200" b="0" i="0" u="none" strike="noStrike" kern="1200" cap="all" spc="0" normalizeH="0" baseline="0" noProof="0" dirty="0" smtClean="0">
                <a:ln>
                  <a:noFill/>
                </a:ln>
                <a:solidFill>
                  <a:schemeClr val="tx2"/>
                </a:solidFill>
                <a:effectLst/>
                <a:uLnTx/>
                <a:uFillTx/>
                <a:latin typeface="Arial" pitchFamily="34" charset="0"/>
                <a:ea typeface="+mj-ea"/>
                <a:cs typeface="Arial" pitchFamily="34" charset="0"/>
              </a:rPr>
              <a:t>KAP nepovinná témata</a:t>
            </a:r>
          </a:p>
        </p:txBody>
      </p:sp>
      <p:pic>
        <p:nvPicPr>
          <p:cNvPr id="1026" name="Picture 2" descr="logolink_MSMT_VVV_hor_barva_cz"/>
          <p:cNvPicPr>
            <a:picLocks noChangeAspect="1" noChangeArrowheads="1"/>
          </p:cNvPicPr>
          <p:nvPr/>
        </p:nvPicPr>
        <p:blipFill>
          <a:blip r:embed="rId2" cstate="print"/>
          <a:srcRect/>
          <a:stretch>
            <a:fillRect/>
          </a:stretch>
        </p:blipFill>
        <p:spPr bwMode="auto">
          <a:xfrm>
            <a:off x="5868144" y="476672"/>
            <a:ext cx="2448272" cy="544435"/>
          </a:xfrm>
          <a:prstGeom prst="rect">
            <a:avLst/>
          </a:prstGeom>
          <a:noFill/>
          <a:ln w="9525">
            <a:noFill/>
            <a:miter lim="800000"/>
            <a:headEnd/>
            <a:tailEnd/>
          </a:ln>
        </p:spPr>
      </p:pic>
      <p:cxnSp>
        <p:nvCxnSpPr>
          <p:cNvPr id="11" name="Přímá spojovací čára 10"/>
          <p:cNvCxnSpPr/>
          <p:nvPr/>
        </p:nvCxnSpPr>
        <p:spPr>
          <a:xfrm>
            <a:off x="1043608" y="980728"/>
            <a:ext cx="7128792"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p:pull/>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971600" y="1916832"/>
            <a:ext cx="7128792" cy="4104456"/>
          </a:xfrm>
        </p:spPr>
        <p:txBody>
          <a:bodyPr>
            <a:noAutofit/>
          </a:bodyPr>
          <a:lstStyle/>
          <a:p>
            <a:pPr algn="l">
              <a:lnSpc>
                <a:spcPct val="120000"/>
              </a:lnSpc>
              <a:spcBef>
                <a:spcPts val="0"/>
              </a:spcBef>
            </a:pPr>
            <a:r>
              <a:rPr lang="cs-CZ" sz="1600" cap="all" dirty="0" smtClean="0">
                <a:solidFill>
                  <a:schemeClr val="tx2"/>
                </a:solidFill>
                <a:latin typeface="Arial" pitchFamily="34" charset="0"/>
                <a:cs typeface="Arial" pitchFamily="34" charset="0"/>
              </a:rPr>
              <a:t>1. </a:t>
            </a:r>
            <a:r>
              <a:rPr lang="cs-CZ" sz="1600" dirty="0">
                <a:solidFill>
                  <a:schemeClr val="tx2"/>
                </a:solidFill>
                <a:latin typeface="Arial" pitchFamily="34" charset="0"/>
                <a:cs typeface="Arial" pitchFamily="34" charset="0"/>
              </a:rPr>
              <a:t>PRVNÍ POMOC </a:t>
            </a:r>
            <a:r>
              <a:rPr lang="cs-CZ" sz="1600" dirty="0" smtClean="0">
                <a:solidFill>
                  <a:schemeClr val="tx2"/>
                </a:solidFill>
                <a:latin typeface="Arial" pitchFamily="34" charset="0"/>
                <a:cs typeface="Arial" pitchFamily="34" charset="0"/>
              </a:rPr>
              <a:t/>
            </a:r>
            <a:br>
              <a:rPr lang="cs-CZ" sz="1600" dirty="0" smtClean="0">
                <a:solidFill>
                  <a:schemeClr val="tx2"/>
                </a:solidFill>
                <a:latin typeface="Arial" pitchFamily="34" charset="0"/>
                <a:cs typeface="Arial" pitchFamily="34" charset="0"/>
              </a:rPr>
            </a:br>
            <a:r>
              <a:rPr lang="cs-CZ" sz="1600" dirty="0" smtClean="0">
                <a:solidFill>
                  <a:schemeClr val="tx2"/>
                </a:solidFill>
                <a:latin typeface="Arial" pitchFamily="34" charset="0"/>
                <a:cs typeface="Arial" pitchFamily="34" charset="0"/>
              </a:rPr>
              <a:t>pro </a:t>
            </a:r>
            <a:r>
              <a:rPr lang="cs-CZ" sz="1600" dirty="0">
                <a:solidFill>
                  <a:schemeClr val="tx2"/>
                </a:solidFill>
                <a:latin typeface="Arial" pitchFamily="34" charset="0"/>
                <a:cs typeface="Arial" pitchFamily="34" charset="0"/>
              </a:rPr>
              <a:t>školy a školská zařízení, pedagogičtí i nepedagogičtí pracovníci, </a:t>
            </a:r>
            <a:r>
              <a:rPr lang="cs-CZ" sz="1600" dirty="0" smtClean="0">
                <a:solidFill>
                  <a:schemeClr val="tx2"/>
                </a:solidFill>
                <a:latin typeface="Arial" pitchFamily="34" charset="0"/>
                <a:cs typeface="Arial" pitchFamily="34" charset="0"/>
              </a:rPr>
              <a:t>žáci</a:t>
            </a:r>
            <a:r>
              <a:rPr lang="cs-CZ" sz="1600" dirty="0">
                <a:solidFill>
                  <a:schemeClr val="tx2"/>
                </a:solidFill>
                <a:latin typeface="Arial" pitchFamily="34" charset="0"/>
                <a:cs typeface="Arial" pitchFamily="34" charset="0"/>
              </a:rPr>
              <a:t/>
            </a:r>
            <a:br>
              <a:rPr lang="cs-CZ" sz="1600" dirty="0">
                <a:solidFill>
                  <a:schemeClr val="tx2"/>
                </a:solidFill>
                <a:latin typeface="Arial" pitchFamily="34" charset="0"/>
                <a:cs typeface="Arial" pitchFamily="34" charset="0"/>
              </a:rPr>
            </a:br>
            <a:r>
              <a:rPr lang="cs-CZ" sz="1600" dirty="0">
                <a:solidFill>
                  <a:schemeClr val="tx2"/>
                </a:solidFill>
                <a:latin typeface="Arial" pitchFamily="34" charset="0"/>
                <a:cs typeface="Arial" pitchFamily="34" charset="0"/>
              </a:rPr>
              <a:t/>
            </a:r>
            <a:br>
              <a:rPr lang="cs-CZ" sz="1600" dirty="0">
                <a:solidFill>
                  <a:schemeClr val="tx2"/>
                </a:solidFill>
                <a:latin typeface="Arial" pitchFamily="34" charset="0"/>
                <a:cs typeface="Arial" pitchFamily="34" charset="0"/>
              </a:rPr>
            </a:br>
            <a:r>
              <a:rPr lang="cs-CZ" sz="1600" dirty="0" smtClean="0">
                <a:solidFill>
                  <a:schemeClr val="tx2"/>
                </a:solidFill>
                <a:latin typeface="Arial" pitchFamily="34" charset="0"/>
                <a:cs typeface="Arial" pitchFamily="34" charset="0"/>
              </a:rPr>
              <a:t>2. PEDAGOG 21</a:t>
            </a:r>
            <a:r>
              <a:rPr lang="cs-CZ" sz="1600" dirty="0">
                <a:solidFill>
                  <a:schemeClr val="tx2"/>
                </a:solidFill>
                <a:latin typeface="Arial" pitchFamily="34" charset="0"/>
                <a:cs typeface="Arial" pitchFamily="34" charset="0"/>
              </a:rPr>
              <a:t>. </a:t>
            </a:r>
            <a:r>
              <a:rPr lang="cs-CZ" sz="1600" dirty="0" smtClean="0">
                <a:solidFill>
                  <a:schemeClr val="tx2"/>
                </a:solidFill>
                <a:latin typeface="Arial" pitchFamily="34" charset="0"/>
                <a:cs typeface="Arial" pitchFamily="34" charset="0"/>
              </a:rPr>
              <a:t>STOLETÍ</a:t>
            </a:r>
            <a:br>
              <a:rPr lang="cs-CZ" sz="1600" dirty="0" smtClean="0">
                <a:solidFill>
                  <a:schemeClr val="tx2"/>
                </a:solidFill>
                <a:latin typeface="Arial" pitchFamily="34" charset="0"/>
                <a:cs typeface="Arial" pitchFamily="34" charset="0"/>
              </a:rPr>
            </a:br>
            <a:r>
              <a:rPr lang="cs-CZ" sz="1600" dirty="0" smtClean="0">
                <a:solidFill>
                  <a:schemeClr val="tx2"/>
                </a:solidFill>
                <a:latin typeface="Arial" pitchFamily="34" charset="0"/>
                <a:cs typeface="Arial" pitchFamily="34" charset="0"/>
              </a:rPr>
              <a:t>stáže </a:t>
            </a:r>
            <a:r>
              <a:rPr lang="cs-CZ" sz="1600" dirty="0">
                <a:solidFill>
                  <a:schemeClr val="tx2"/>
                </a:solidFill>
                <a:latin typeface="Arial" pitchFamily="34" charset="0"/>
                <a:cs typeface="Arial" pitchFamily="34" charset="0"/>
              </a:rPr>
              <a:t>v atraktivním prostředí, s vynikajícím lektorem, setkávání a výměna </a:t>
            </a:r>
            <a:r>
              <a:rPr lang="cs-CZ" sz="1600" dirty="0" smtClean="0">
                <a:solidFill>
                  <a:schemeClr val="tx2"/>
                </a:solidFill>
                <a:latin typeface="Arial" pitchFamily="34" charset="0"/>
                <a:cs typeface="Arial" pitchFamily="34" charset="0"/>
              </a:rPr>
              <a:t>zkušeností</a:t>
            </a:r>
            <a:r>
              <a:rPr lang="cs-CZ" sz="1600" dirty="0">
                <a:solidFill>
                  <a:schemeClr val="tx2"/>
                </a:solidFill>
                <a:latin typeface="Arial" pitchFamily="34" charset="0"/>
                <a:cs typeface="Arial" pitchFamily="34" charset="0"/>
              </a:rPr>
              <a:t/>
            </a:r>
            <a:br>
              <a:rPr lang="cs-CZ" sz="1600" dirty="0">
                <a:solidFill>
                  <a:schemeClr val="tx2"/>
                </a:solidFill>
                <a:latin typeface="Arial" pitchFamily="34" charset="0"/>
                <a:cs typeface="Arial" pitchFamily="34" charset="0"/>
              </a:rPr>
            </a:br>
            <a:r>
              <a:rPr lang="cs-CZ" sz="1600" dirty="0" smtClean="0">
                <a:solidFill>
                  <a:schemeClr val="tx2"/>
                </a:solidFill>
                <a:latin typeface="Arial" pitchFamily="34" charset="0"/>
                <a:cs typeface="Arial" pitchFamily="34" charset="0"/>
              </a:rPr>
              <a:t>čtyři </a:t>
            </a:r>
            <a:r>
              <a:rPr lang="cs-CZ" sz="1600" dirty="0">
                <a:solidFill>
                  <a:schemeClr val="tx2"/>
                </a:solidFill>
                <a:latin typeface="Arial" pitchFamily="34" charset="0"/>
                <a:cs typeface="Arial" pitchFamily="34" charset="0"/>
              </a:rPr>
              <a:t>okruhy: </a:t>
            </a:r>
            <a:r>
              <a:rPr lang="cs-CZ" sz="1600" dirty="0" smtClean="0">
                <a:solidFill>
                  <a:schemeClr val="tx2"/>
                </a:solidFill>
                <a:latin typeface="Arial" pitchFamily="34" charset="0"/>
                <a:cs typeface="Arial" pitchFamily="34" charset="0"/>
              </a:rPr>
              <a:t>metodici, vedení škol, uvádějící učitelé, pedagogové volného času a vychovatelé</a:t>
            </a:r>
            <a:r>
              <a:rPr lang="cs-CZ" sz="1600" dirty="0">
                <a:solidFill>
                  <a:schemeClr val="tx2"/>
                </a:solidFill>
                <a:latin typeface="Arial" pitchFamily="34" charset="0"/>
                <a:cs typeface="Arial" pitchFamily="34" charset="0"/>
              </a:rPr>
              <a:t/>
            </a:r>
            <a:br>
              <a:rPr lang="cs-CZ" sz="1600" dirty="0">
                <a:solidFill>
                  <a:schemeClr val="tx2"/>
                </a:solidFill>
                <a:latin typeface="Arial" pitchFamily="34" charset="0"/>
                <a:cs typeface="Arial" pitchFamily="34" charset="0"/>
              </a:rPr>
            </a:br>
            <a:r>
              <a:rPr lang="cs-CZ" sz="1600" dirty="0" smtClean="0">
                <a:solidFill>
                  <a:schemeClr val="tx2"/>
                </a:solidFill>
                <a:latin typeface="Arial" pitchFamily="34" charset="0"/>
                <a:cs typeface="Arial" pitchFamily="34" charset="0"/>
              </a:rPr>
              <a:t/>
            </a:r>
            <a:br>
              <a:rPr lang="cs-CZ" sz="1600" dirty="0" smtClean="0">
                <a:solidFill>
                  <a:schemeClr val="tx2"/>
                </a:solidFill>
                <a:latin typeface="Arial" pitchFamily="34" charset="0"/>
                <a:cs typeface="Arial" pitchFamily="34" charset="0"/>
              </a:rPr>
            </a:br>
            <a:r>
              <a:rPr lang="cs-CZ" sz="1600" dirty="0" smtClean="0">
                <a:solidFill>
                  <a:schemeClr val="tx2"/>
                </a:solidFill>
                <a:latin typeface="Arial" pitchFamily="34" charset="0"/>
                <a:cs typeface="Arial" pitchFamily="34" charset="0"/>
              </a:rPr>
              <a:t>3. BADATELSKÉ VYUČOVÁNÍ</a:t>
            </a:r>
            <a:br>
              <a:rPr lang="cs-CZ" sz="1600" dirty="0" smtClean="0">
                <a:solidFill>
                  <a:schemeClr val="tx2"/>
                </a:solidFill>
                <a:latin typeface="Arial" pitchFamily="34" charset="0"/>
                <a:cs typeface="Arial" pitchFamily="34" charset="0"/>
              </a:rPr>
            </a:br>
            <a:r>
              <a:rPr lang="cs-CZ" sz="1600" dirty="0" smtClean="0">
                <a:solidFill>
                  <a:schemeClr val="tx2"/>
                </a:solidFill>
                <a:latin typeface="Arial" pitchFamily="34" charset="0"/>
                <a:cs typeface="Arial" pitchFamily="34" charset="0"/>
              </a:rPr>
              <a:t>systematická </a:t>
            </a:r>
            <a:r>
              <a:rPr lang="cs-CZ" sz="1600" dirty="0">
                <a:solidFill>
                  <a:schemeClr val="tx2"/>
                </a:solidFill>
                <a:latin typeface="Arial" pitchFamily="34" charset="0"/>
                <a:cs typeface="Arial" pitchFamily="34" charset="0"/>
              </a:rPr>
              <a:t>práce na studentských projektech, možná spolupráce s firmami, studenty VŠ apod</a:t>
            </a:r>
            <a:r>
              <a:rPr lang="cs-CZ" sz="1600" dirty="0" smtClean="0">
                <a:solidFill>
                  <a:schemeClr val="tx2"/>
                </a:solidFill>
                <a:latin typeface="Arial" pitchFamily="34" charset="0"/>
                <a:cs typeface="Arial" pitchFamily="34" charset="0"/>
              </a:rPr>
              <a:t>.</a:t>
            </a:r>
            <a:endParaRPr lang="cs-CZ" sz="1600" cap="all" dirty="0">
              <a:solidFill>
                <a:schemeClr val="tx2"/>
              </a:solidFill>
              <a:latin typeface="Arial" pitchFamily="34" charset="0"/>
              <a:cs typeface="Arial" pitchFamily="34" charset="0"/>
            </a:endParaRPr>
          </a:p>
        </p:txBody>
      </p:sp>
      <p:sp>
        <p:nvSpPr>
          <p:cNvPr id="5" name="Nadpis 1"/>
          <p:cNvSpPr txBox="1">
            <a:spLocks/>
          </p:cNvSpPr>
          <p:nvPr/>
        </p:nvSpPr>
        <p:spPr>
          <a:xfrm>
            <a:off x="971600" y="1412776"/>
            <a:ext cx="7772400" cy="504056"/>
          </a:xfrm>
          <a:prstGeom prst="rect">
            <a:avLst/>
          </a:prstGeom>
        </p:spPr>
        <p:txBody>
          <a:bodyPr vert="horz" lIns="91440" tIns="45720" rIns="91440" bIns="45720" rtlCol="0" anchor="ctr">
            <a:no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cs-CZ" sz="3200" i="0" u="none" strike="noStrike" kern="1200" cap="all" spc="0" normalizeH="0" baseline="0" noProof="0" dirty="0" smtClean="0">
                <a:ln>
                  <a:noFill/>
                </a:ln>
                <a:solidFill>
                  <a:schemeClr val="tx2"/>
                </a:solidFill>
                <a:effectLst/>
                <a:uLnTx/>
                <a:uFillTx/>
                <a:latin typeface="Arial" pitchFamily="34" charset="0"/>
                <a:ea typeface="+mj-ea"/>
                <a:cs typeface="Arial" pitchFamily="34" charset="0"/>
              </a:rPr>
              <a:t>Navrhované projekty</a:t>
            </a:r>
          </a:p>
        </p:txBody>
      </p:sp>
      <p:sp>
        <p:nvSpPr>
          <p:cNvPr id="7" name="Nadpis 1"/>
          <p:cNvSpPr txBox="1">
            <a:spLocks/>
          </p:cNvSpPr>
          <p:nvPr/>
        </p:nvSpPr>
        <p:spPr>
          <a:xfrm>
            <a:off x="539552" y="548680"/>
            <a:ext cx="2952328" cy="504056"/>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cs-CZ" sz="1200" b="0" i="0" u="none" strike="noStrike" kern="1200" cap="all" spc="0" normalizeH="0" baseline="0" noProof="0" dirty="0" smtClean="0">
                <a:ln>
                  <a:noFill/>
                </a:ln>
                <a:solidFill>
                  <a:schemeClr val="tx2"/>
                </a:solidFill>
                <a:effectLst/>
                <a:uLnTx/>
                <a:uFillTx/>
                <a:latin typeface="Arial" pitchFamily="34" charset="0"/>
                <a:ea typeface="+mj-ea"/>
                <a:cs typeface="Arial" pitchFamily="34" charset="0"/>
              </a:rPr>
              <a:t>KAP nepovinná témata</a:t>
            </a:r>
          </a:p>
        </p:txBody>
      </p:sp>
      <p:pic>
        <p:nvPicPr>
          <p:cNvPr id="1026" name="Picture 2" descr="logolink_MSMT_VVV_hor_barva_cz"/>
          <p:cNvPicPr>
            <a:picLocks noChangeAspect="1" noChangeArrowheads="1"/>
          </p:cNvPicPr>
          <p:nvPr/>
        </p:nvPicPr>
        <p:blipFill>
          <a:blip r:embed="rId2" cstate="print"/>
          <a:srcRect/>
          <a:stretch>
            <a:fillRect/>
          </a:stretch>
        </p:blipFill>
        <p:spPr bwMode="auto">
          <a:xfrm>
            <a:off x="5868144" y="476672"/>
            <a:ext cx="2448272" cy="544435"/>
          </a:xfrm>
          <a:prstGeom prst="rect">
            <a:avLst/>
          </a:prstGeom>
          <a:noFill/>
          <a:ln w="9525">
            <a:noFill/>
            <a:miter lim="800000"/>
            <a:headEnd/>
            <a:tailEnd/>
          </a:ln>
        </p:spPr>
      </p:pic>
      <p:cxnSp>
        <p:nvCxnSpPr>
          <p:cNvPr id="11" name="Přímá spojovací čára 10"/>
          <p:cNvCxnSpPr/>
          <p:nvPr/>
        </p:nvCxnSpPr>
        <p:spPr>
          <a:xfrm>
            <a:off x="1043608" y="980728"/>
            <a:ext cx="7128792"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p:pull/>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971600" y="2060848"/>
            <a:ext cx="7128792" cy="4104456"/>
          </a:xfrm>
        </p:spPr>
        <p:txBody>
          <a:bodyPr>
            <a:noAutofit/>
          </a:bodyPr>
          <a:lstStyle/>
          <a:p>
            <a:pPr algn="l">
              <a:lnSpc>
                <a:spcPct val="120000"/>
              </a:lnSpc>
              <a:spcBef>
                <a:spcPts val="0"/>
              </a:spcBef>
            </a:pPr>
            <a:r>
              <a:rPr lang="cs-CZ" sz="1600" dirty="0" smtClean="0">
                <a:solidFill>
                  <a:schemeClr val="tx2"/>
                </a:solidFill>
                <a:latin typeface="Arial" pitchFamily="34" charset="0"/>
                <a:cs typeface="Arial" pitchFamily="34" charset="0"/>
              </a:rPr>
              <a:t>Název</a:t>
            </a:r>
            <a:r>
              <a:rPr lang="cs-CZ" sz="1600" cap="all" dirty="0" smtClean="0">
                <a:solidFill>
                  <a:schemeClr val="tx2"/>
                </a:solidFill>
                <a:latin typeface="Arial" pitchFamily="34" charset="0"/>
                <a:cs typeface="Arial" pitchFamily="34" charset="0"/>
              </a:rPr>
              <a:t>: 	</a:t>
            </a:r>
            <a:r>
              <a:rPr lang="cs-CZ" sz="1600" dirty="0" smtClean="0">
                <a:solidFill>
                  <a:schemeClr val="tx2"/>
                </a:solidFill>
                <a:latin typeface="Arial" pitchFamily="34" charset="0"/>
                <a:cs typeface="Arial" pitchFamily="34" charset="0"/>
              </a:rPr>
              <a:t>Implementace </a:t>
            </a:r>
            <a:r>
              <a:rPr lang="cs-CZ" sz="1600" dirty="0">
                <a:solidFill>
                  <a:schemeClr val="tx2"/>
                </a:solidFill>
                <a:latin typeface="Arial" pitchFamily="34" charset="0"/>
                <a:cs typeface="Arial" pitchFamily="34" charset="0"/>
              </a:rPr>
              <a:t>koncepce vzdělávání v oblasti první pomoci </a:t>
            </a:r>
            <a:r>
              <a:rPr lang="cs-CZ" sz="1600" dirty="0" smtClean="0">
                <a:solidFill>
                  <a:schemeClr val="tx2"/>
                </a:solidFill>
                <a:latin typeface="Arial" pitchFamily="34" charset="0"/>
                <a:cs typeface="Arial" pitchFamily="34" charset="0"/>
              </a:rPr>
              <a:t/>
            </a:r>
            <a:br>
              <a:rPr lang="cs-CZ" sz="1600" dirty="0" smtClean="0">
                <a:solidFill>
                  <a:schemeClr val="tx2"/>
                </a:solidFill>
                <a:latin typeface="Arial" pitchFamily="34" charset="0"/>
                <a:cs typeface="Arial" pitchFamily="34" charset="0"/>
              </a:rPr>
            </a:br>
            <a:r>
              <a:rPr lang="cs-CZ" sz="1600" dirty="0" smtClean="0">
                <a:solidFill>
                  <a:schemeClr val="tx2"/>
                </a:solidFill>
                <a:latin typeface="Arial" pitchFamily="34" charset="0"/>
                <a:cs typeface="Arial" pitchFamily="34" charset="0"/>
              </a:rPr>
              <a:t/>
            </a:r>
            <a:br>
              <a:rPr lang="cs-CZ" sz="1600" dirty="0" smtClean="0">
                <a:solidFill>
                  <a:schemeClr val="tx2"/>
                </a:solidFill>
                <a:latin typeface="Arial" pitchFamily="34" charset="0"/>
                <a:cs typeface="Arial" pitchFamily="34" charset="0"/>
              </a:rPr>
            </a:br>
            <a:r>
              <a:rPr lang="cs-CZ" sz="1600" dirty="0" smtClean="0">
                <a:solidFill>
                  <a:schemeClr val="tx2"/>
                </a:solidFill>
                <a:latin typeface="Arial" pitchFamily="34" charset="0"/>
                <a:cs typeface="Arial" pitchFamily="34" charset="0"/>
              </a:rPr>
              <a:t>Cíle:	Přenesení modelu vzdělávání pracovníků škol v oblasti první 	pomoci do praxe</a:t>
            </a:r>
            <a:br>
              <a:rPr lang="cs-CZ" sz="1600" dirty="0" smtClean="0">
                <a:solidFill>
                  <a:schemeClr val="tx2"/>
                </a:solidFill>
                <a:latin typeface="Arial" pitchFamily="34" charset="0"/>
                <a:cs typeface="Arial" pitchFamily="34" charset="0"/>
              </a:rPr>
            </a:br>
            <a:r>
              <a:rPr lang="cs-CZ" sz="1600" dirty="0">
                <a:solidFill>
                  <a:schemeClr val="tx2"/>
                </a:solidFill>
                <a:latin typeface="Arial" pitchFamily="34" charset="0"/>
                <a:cs typeface="Arial" pitchFamily="34" charset="0"/>
              </a:rPr>
              <a:t>	</a:t>
            </a:r>
            <a:r>
              <a:rPr lang="cs-CZ" sz="1600" dirty="0" smtClean="0">
                <a:solidFill>
                  <a:schemeClr val="tx2"/>
                </a:solidFill>
                <a:latin typeface="Arial" pitchFamily="34" charset="0"/>
                <a:cs typeface="Arial" pitchFamily="34" charset="0"/>
              </a:rPr>
              <a:t>Aplikace znalostí proškolených pedagogů při práci s žáky 	základních a středních škol</a:t>
            </a:r>
            <a:br>
              <a:rPr lang="cs-CZ" sz="1600" dirty="0" smtClean="0">
                <a:solidFill>
                  <a:schemeClr val="tx2"/>
                </a:solidFill>
                <a:latin typeface="Arial" pitchFamily="34" charset="0"/>
                <a:cs typeface="Arial" pitchFamily="34" charset="0"/>
              </a:rPr>
            </a:br>
            <a:r>
              <a:rPr lang="cs-CZ" sz="800" dirty="0" smtClean="0">
                <a:solidFill>
                  <a:schemeClr val="tx2"/>
                </a:solidFill>
                <a:latin typeface="Arial" pitchFamily="34" charset="0"/>
                <a:cs typeface="Arial" pitchFamily="34" charset="0"/>
              </a:rPr>
              <a:t/>
            </a:r>
            <a:br>
              <a:rPr lang="cs-CZ" sz="800" dirty="0" smtClean="0">
                <a:solidFill>
                  <a:schemeClr val="tx2"/>
                </a:solidFill>
                <a:latin typeface="Arial" pitchFamily="34" charset="0"/>
                <a:cs typeface="Arial" pitchFamily="34" charset="0"/>
              </a:rPr>
            </a:br>
            <a:r>
              <a:rPr lang="cs-CZ" sz="1600" dirty="0" smtClean="0">
                <a:solidFill>
                  <a:schemeClr val="tx2"/>
                </a:solidFill>
                <a:latin typeface="Arial" pitchFamily="34" charset="0"/>
                <a:cs typeface="Arial" pitchFamily="34" charset="0"/>
              </a:rPr>
              <a:t>Cílová skupina:	pedagogové i </a:t>
            </a:r>
            <a:r>
              <a:rPr lang="cs-CZ" sz="1600" dirty="0" err="1" smtClean="0">
                <a:solidFill>
                  <a:schemeClr val="tx2"/>
                </a:solidFill>
                <a:latin typeface="Arial" pitchFamily="34" charset="0"/>
                <a:cs typeface="Arial" pitchFamily="34" charset="0"/>
              </a:rPr>
              <a:t>nepedagogové</a:t>
            </a:r>
            <a:r>
              <a:rPr lang="cs-CZ" sz="1600" dirty="0" smtClean="0">
                <a:solidFill>
                  <a:schemeClr val="tx2"/>
                </a:solidFill>
                <a:latin typeface="Arial" pitchFamily="34" charset="0"/>
                <a:cs typeface="Arial" pitchFamily="34" charset="0"/>
              </a:rPr>
              <a:t>, lektoři, instruktoři, žáci</a:t>
            </a:r>
            <a:br>
              <a:rPr lang="cs-CZ" sz="1600" dirty="0" smtClean="0">
                <a:solidFill>
                  <a:schemeClr val="tx2"/>
                </a:solidFill>
                <a:latin typeface="Arial" pitchFamily="34" charset="0"/>
                <a:cs typeface="Arial" pitchFamily="34" charset="0"/>
              </a:rPr>
            </a:br>
            <a:r>
              <a:rPr lang="cs-CZ" sz="800" dirty="0" smtClean="0">
                <a:solidFill>
                  <a:schemeClr val="tx2"/>
                </a:solidFill>
                <a:latin typeface="Arial" pitchFamily="34" charset="0"/>
                <a:cs typeface="Arial" pitchFamily="34" charset="0"/>
              </a:rPr>
              <a:t/>
            </a:r>
            <a:br>
              <a:rPr lang="cs-CZ" sz="800" dirty="0" smtClean="0">
                <a:solidFill>
                  <a:schemeClr val="tx2"/>
                </a:solidFill>
                <a:latin typeface="Arial" pitchFamily="34" charset="0"/>
                <a:cs typeface="Arial" pitchFamily="34" charset="0"/>
              </a:rPr>
            </a:br>
            <a:r>
              <a:rPr lang="cs-CZ" sz="1600" dirty="0" smtClean="0">
                <a:solidFill>
                  <a:schemeClr val="tx2"/>
                </a:solidFill>
                <a:latin typeface="Arial" pitchFamily="34" charset="0"/>
                <a:cs typeface="Arial" pitchFamily="34" charset="0"/>
              </a:rPr>
              <a:t>Výstupy:	1800 poučených (5-6 zaměstnanců na školu), 120 zdravotníků 	(alespoň 1 na školu), 60 školitelů (10-12 při každém metodickém 	centru 1. stupně), 4900 žáků</a:t>
            </a:r>
            <a:br>
              <a:rPr lang="cs-CZ" sz="1600" dirty="0" smtClean="0">
                <a:solidFill>
                  <a:schemeClr val="tx2"/>
                </a:solidFill>
                <a:latin typeface="Arial" pitchFamily="34" charset="0"/>
                <a:cs typeface="Arial" pitchFamily="34" charset="0"/>
              </a:rPr>
            </a:br>
            <a:r>
              <a:rPr lang="cs-CZ" sz="800" dirty="0">
                <a:solidFill>
                  <a:schemeClr val="tx2"/>
                </a:solidFill>
                <a:latin typeface="Arial" pitchFamily="34" charset="0"/>
                <a:cs typeface="Arial" pitchFamily="34" charset="0"/>
              </a:rPr>
              <a:t/>
            </a:r>
            <a:br>
              <a:rPr lang="cs-CZ" sz="800" dirty="0">
                <a:solidFill>
                  <a:schemeClr val="tx2"/>
                </a:solidFill>
                <a:latin typeface="Arial" pitchFamily="34" charset="0"/>
                <a:cs typeface="Arial" pitchFamily="34" charset="0"/>
              </a:rPr>
            </a:br>
            <a:r>
              <a:rPr lang="cs-CZ" sz="1600" dirty="0" smtClean="0">
                <a:solidFill>
                  <a:schemeClr val="tx2"/>
                </a:solidFill>
                <a:latin typeface="Arial" pitchFamily="34" charset="0"/>
                <a:cs typeface="Arial" pitchFamily="34" charset="0"/>
              </a:rPr>
              <a:t>Trvání projektu:	3 roky</a:t>
            </a:r>
            <a:br>
              <a:rPr lang="cs-CZ" sz="1600" dirty="0" smtClean="0">
                <a:solidFill>
                  <a:schemeClr val="tx2"/>
                </a:solidFill>
                <a:latin typeface="Arial" pitchFamily="34" charset="0"/>
                <a:cs typeface="Arial" pitchFamily="34" charset="0"/>
              </a:rPr>
            </a:br>
            <a:r>
              <a:rPr lang="cs-CZ" sz="800" dirty="0">
                <a:solidFill>
                  <a:schemeClr val="tx2"/>
                </a:solidFill>
                <a:latin typeface="Arial" pitchFamily="34" charset="0"/>
                <a:cs typeface="Arial" pitchFamily="34" charset="0"/>
              </a:rPr>
              <a:t/>
            </a:r>
            <a:br>
              <a:rPr lang="cs-CZ" sz="800" dirty="0">
                <a:solidFill>
                  <a:schemeClr val="tx2"/>
                </a:solidFill>
                <a:latin typeface="Arial" pitchFamily="34" charset="0"/>
                <a:cs typeface="Arial" pitchFamily="34" charset="0"/>
              </a:rPr>
            </a:br>
            <a:r>
              <a:rPr lang="cs-CZ" sz="1600" dirty="0" smtClean="0">
                <a:solidFill>
                  <a:schemeClr val="tx2"/>
                </a:solidFill>
                <a:latin typeface="Arial" pitchFamily="34" charset="0"/>
                <a:cs typeface="Arial" pitchFamily="34" charset="0"/>
              </a:rPr>
              <a:t>Celkové náklady:	28.100.000 Kč</a:t>
            </a:r>
            <a:endParaRPr lang="cs-CZ" sz="1600" cap="all" dirty="0">
              <a:solidFill>
                <a:schemeClr val="tx2"/>
              </a:solidFill>
              <a:latin typeface="Arial" pitchFamily="34" charset="0"/>
              <a:cs typeface="Arial" pitchFamily="34" charset="0"/>
            </a:endParaRPr>
          </a:p>
        </p:txBody>
      </p:sp>
      <p:sp>
        <p:nvSpPr>
          <p:cNvPr id="5" name="Nadpis 1"/>
          <p:cNvSpPr txBox="1">
            <a:spLocks/>
          </p:cNvSpPr>
          <p:nvPr/>
        </p:nvSpPr>
        <p:spPr>
          <a:xfrm>
            <a:off x="971600" y="1412776"/>
            <a:ext cx="7772400" cy="504056"/>
          </a:xfrm>
          <a:prstGeom prst="rect">
            <a:avLst/>
          </a:prstGeom>
        </p:spPr>
        <p:txBody>
          <a:bodyPr vert="horz" lIns="91440" tIns="45720" rIns="91440" bIns="45720" rtlCol="0" anchor="ctr">
            <a:no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cs-CZ" sz="3200" i="0" u="none" strike="noStrike" kern="1200" cap="all" spc="0" normalizeH="0" baseline="0" noProof="0" dirty="0" smtClean="0">
                <a:ln>
                  <a:noFill/>
                </a:ln>
                <a:solidFill>
                  <a:schemeClr val="tx2"/>
                </a:solidFill>
                <a:effectLst/>
                <a:uLnTx/>
                <a:uFillTx/>
                <a:latin typeface="Arial" pitchFamily="34" charset="0"/>
                <a:ea typeface="+mj-ea"/>
                <a:cs typeface="Arial" pitchFamily="34" charset="0"/>
              </a:rPr>
              <a:t>Projekt 1 – první pomoc</a:t>
            </a:r>
          </a:p>
        </p:txBody>
      </p:sp>
      <p:sp>
        <p:nvSpPr>
          <p:cNvPr id="7" name="Nadpis 1"/>
          <p:cNvSpPr txBox="1">
            <a:spLocks/>
          </p:cNvSpPr>
          <p:nvPr/>
        </p:nvSpPr>
        <p:spPr>
          <a:xfrm>
            <a:off x="539552" y="548680"/>
            <a:ext cx="2952328" cy="504056"/>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cs-CZ" sz="1200" b="0" i="0" u="none" strike="noStrike" kern="1200" cap="all" spc="0" normalizeH="0" baseline="0" noProof="0" dirty="0" smtClean="0">
                <a:ln>
                  <a:noFill/>
                </a:ln>
                <a:solidFill>
                  <a:schemeClr val="tx2"/>
                </a:solidFill>
                <a:effectLst/>
                <a:uLnTx/>
                <a:uFillTx/>
                <a:latin typeface="Arial" pitchFamily="34" charset="0"/>
                <a:ea typeface="+mj-ea"/>
                <a:cs typeface="Arial" pitchFamily="34" charset="0"/>
              </a:rPr>
              <a:t>KAP nepovinná témata</a:t>
            </a:r>
          </a:p>
        </p:txBody>
      </p:sp>
      <p:pic>
        <p:nvPicPr>
          <p:cNvPr id="1026" name="Picture 2" descr="logolink_MSMT_VVV_hor_barva_cz"/>
          <p:cNvPicPr>
            <a:picLocks noChangeAspect="1" noChangeArrowheads="1"/>
          </p:cNvPicPr>
          <p:nvPr/>
        </p:nvPicPr>
        <p:blipFill>
          <a:blip r:embed="rId2" cstate="print"/>
          <a:srcRect/>
          <a:stretch>
            <a:fillRect/>
          </a:stretch>
        </p:blipFill>
        <p:spPr bwMode="auto">
          <a:xfrm>
            <a:off x="5868144" y="476672"/>
            <a:ext cx="2448272" cy="544435"/>
          </a:xfrm>
          <a:prstGeom prst="rect">
            <a:avLst/>
          </a:prstGeom>
          <a:noFill/>
          <a:ln w="9525">
            <a:noFill/>
            <a:miter lim="800000"/>
            <a:headEnd/>
            <a:tailEnd/>
          </a:ln>
        </p:spPr>
      </p:pic>
      <p:cxnSp>
        <p:nvCxnSpPr>
          <p:cNvPr id="11" name="Přímá spojovací čára 10"/>
          <p:cNvCxnSpPr/>
          <p:nvPr/>
        </p:nvCxnSpPr>
        <p:spPr>
          <a:xfrm>
            <a:off x="1043608" y="980728"/>
            <a:ext cx="7128792"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p:pull/>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971600" y="2060848"/>
            <a:ext cx="7128792" cy="4104456"/>
          </a:xfrm>
        </p:spPr>
        <p:txBody>
          <a:bodyPr>
            <a:noAutofit/>
          </a:bodyPr>
          <a:lstStyle/>
          <a:p>
            <a:pPr algn="l"/>
            <a:r>
              <a:rPr lang="cs-CZ" sz="1600" dirty="0" smtClean="0">
                <a:solidFill>
                  <a:schemeClr val="tx2"/>
                </a:solidFill>
                <a:latin typeface="Arial" pitchFamily="34" charset="0"/>
                <a:cs typeface="Arial" pitchFamily="34" charset="0"/>
              </a:rPr>
              <a:t>Název</a:t>
            </a:r>
            <a:r>
              <a:rPr lang="cs-CZ" sz="1600" cap="all" dirty="0" smtClean="0">
                <a:solidFill>
                  <a:schemeClr val="tx2"/>
                </a:solidFill>
                <a:latin typeface="Arial" pitchFamily="34" charset="0"/>
                <a:cs typeface="Arial" pitchFamily="34" charset="0"/>
              </a:rPr>
              <a:t>: 	</a:t>
            </a:r>
            <a:r>
              <a:rPr lang="cs-CZ" sz="1600" dirty="0">
                <a:solidFill>
                  <a:schemeClr val="tx2"/>
                </a:solidFill>
                <a:latin typeface="Arial" pitchFamily="34" charset="0"/>
                <a:cs typeface="Arial" pitchFamily="34" charset="0"/>
              </a:rPr>
              <a:t>Podpora pedagogů (Pedagog 21</a:t>
            </a:r>
            <a:r>
              <a:rPr lang="cs-CZ" sz="1600" dirty="0" smtClean="0">
                <a:solidFill>
                  <a:schemeClr val="tx2"/>
                </a:solidFill>
                <a:latin typeface="Arial" pitchFamily="34" charset="0"/>
                <a:cs typeface="Arial" pitchFamily="34" charset="0"/>
              </a:rPr>
              <a:t>. století</a:t>
            </a:r>
            <a:r>
              <a:rPr lang="cs-CZ" sz="1600" dirty="0">
                <a:solidFill>
                  <a:schemeClr val="tx2"/>
                </a:solidFill>
                <a:latin typeface="Arial" pitchFamily="34" charset="0"/>
                <a:cs typeface="Arial" pitchFamily="34" charset="0"/>
              </a:rPr>
              <a:t>)</a:t>
            </a:r>
            <a:r>
              <a:rPr lang="cs-CZ" sz="1600" dirty="0" smtClean="0">
                <a:solidFill>
                  <a:schemeClr val="tx2"/>
                </a:solidFill>
                <a:latin typeface="Arial" pitchFamily="34" charset="0"/>
                <a:cs typeface="Arial" pitchFamily="34" charset="0"/>
              </a:rPr>
              <a:t/>
            </a:r>
            <a:br>
              <a:rPr lang="cs-CZ" sz="1600" dirty="0" smtClean="0">
                <a:solidFill>
                  <a:schemeClr val="tx2"/>
                </a:solidFill>
                <a:latin typeface="Arial" pitchFamily="34" charset="0"/>
                <a:cs typeface="Arial" pitchFamily="34" charset="0"/>
              </a:rPr>
            </a:br>
            <a:r>
              <a:rPr lang="cs-CZ" sz="500" dirty="0" smtClean="0">
                <a:solidFill>
                  <a:schemeClr val="tx2"/>
                </a:solidFill>
                <a:latin typeface="Arial" pitchFamily="34" charset="0"/>
                <a:cs typeface="Arial" pitchFamily="34" charset="0"/>
              </a:rPr>
              <a:t/>
            </a:r>
            <a:br>
              <a:rPr lang="cs-CZ" sz="500" dirty="0" smtClean="0">
                <a:solidFill>
                  <a:schemeClr val="tx2"/>
                </a:solidFill>
                <a:latin typeface="Arial" pitchFamily="34" charset="0"/>
                <a:cs typeface="Arial" pitchFamily="34" charset="0"/>
              </a:rPr>
            </a:br>
            <a:r>
              <a:rPr lang="cs-CZ" sz="1600" dirty="0" smtClean="0">
                <a:solidFill>
                  <a:schemeClr val="tx2"/>
                </a:solidFill>
                <a:latin typeface="Arial" pitchFamily="34" charset="0"/>
                <a:cs typeface="Arial" pitchFamily="34" charset="0"/>
              </a:rPr>
              <a:t>Cíle:	Řešení deficitů v oblasti měkkých dovedností pedagogů, 	nedostatek setkávání pedagogů jednotlivých oborů i typů škol </a:t>
            </a:r>
            <a:br>
              <a:rPr lang="cs-CZ" sz="1600" dirty="0" smtClean="0">
                <a:solidFill>
                  <a:schemeClr val="tx2"/>
                </a:solidFill>
                <a:latin typeface="Arial" pitchFamily="34" charset="0"/>
                <a:cs typeface="Arial" pitchFamily="34" charset="0"/>
              </a:rPr>
            </a:br>
            <a:r>
              <a:rPr lang="cs-CZ" sz="1600" dirty="0">
                <a:solidFill>
                  <a:schemeClr val="tx2"/>
                </a:solidFill>
                <a:latin typeface="Arial" pitchFamily="34" charset="0"/>
                <a:cs typeface="Arial" pitchFamily="34" charset="0"/>
              </a:rPr>
              <a:t>	</a:t>
            </a:r>
            <a:r>
              <a:rPr lang="cs-CZ" sz="1600" dirty="0" smtClean="0">
                <a:solidFill>
                  <a:schemeClr val="tx2"/>
                </a:solidFill>
                <a:latin typeface="Arial" pitchFamily="34" charset="0"/>
                <a:cs typeface="Arial" pitchFamily="34" charset="0"/>
              </a:rPr>
              <a:t>Zlepšení komunikace mezi pedagogy různých typů škol, 	systémové řešení problémů, odbourávání stresu …</a:t>
            </a:r>
            <a:br>
              <a:rPr lang="cs-CZ" sz="1600" dirty="0" smtClean="0">
                <a:solidFill>
                  <a:schemeClr val="tx2"/>
                </a:solidFill>
                <a:latin typeface="Arial" pitchFamily="34" charset="0"/>
                <a:cs typeface="Arial" pitchFamily="34" charset="0"/>
              </a:rPr>
            </a:br>
            <a:r>
              <a:rPr lang="cs-CZ" sz="500" dirty="0" smtClean="0">
                <a:solidFill>
                  <a:schemeClr val="tx2"/>
                </a:solidFill>
                <a:latin typeface="Arial" pitchFamily="34" charset="0"/>
                <a:cs typeface="Arial" pitchFamily="34" charset="0"/>
              </a:rPr>
              <a:t/>
            </a:r>
            <a:br>
              <a:rPr lang="cs-CZ" sz="500" dirty="0" smtClean="0">
                <a:solidFill>
                  <a:schemeClr val="tx2"/>
                </a:solidFill>
                <a:latin typeface="Arial" pitchFamily="34" charset="0"/>
                <a:cs typeface="Arial" pitchFamily="34" charset="0"/>
              </a:rPr>
            </a:br>
            <a:r>
              <a:rPr lang="cs-CZ" sz="1600" dirty="0" smtClean="0">
                <a:solidFill>
                  <a:schemeClr val="tx2"/>
                </a:solidFill>
                <a:latin typeface="Arial" pitchFamily="34" charset="0"/>
                <a:cs typeface="Arial" pitchFamily="34" charset="0"/>
              </a:rPr>
              <a:t>Cílová skupina:	pedagogové</a:t>
            </a:r>
            <a:r>
              <a:rPr lang="cs-CZ" sz="1600" dirty="0">
                <a:solidFill>
                  <a:schemeClr val="tx2"/>
                </a:solidFill>
                <a:latin typeface="Arial" pitchFamily="34" charset="0"/>
                <a:cs typeface="Arial" pitchFamily="34" charset="0"/>
              </a:rPr>
              <a:t>, vychovatelé, ředitelé a zástupci škol, </a:t>
            </a:r>
            <a:r>
              <a:rPr lang="cs-CZ" sz="1600" dirty="0" smtClean="0">
                <a:solidFill>
                  <a:schemeClr val="tx2"/>
                </a:solidFill>
                <a:latin typeface="Arial" pitchFamily="34" charset="0"/>
                <a:cs typeface="Arial" pitchFamily="34" charset="0"/>
              </a:rPr>
              <a:t>		volnočasoví </a:t>
            </a:r>
            <a:r>
              <a:rPr lang="cs-CZ" sz="1600" dirty="0">
                <a:solidFill>
                  <a:schemeClr val="tx2"/>
                </a:solidFill>
                <a:latin typeface="Arial" pitchFamily="34" charset="0"/>
                <a:cs typeface="Arial" pitchFamily="34" charset="0"/>
              </a:rPr>
              <a:t>pedagogové, asistenti pedagogů ze </a:t>
            </a:r>
            <a:r>
              <a:rPr lang="cs-CZ" sz="1600" dirty="0" smtClean="0">
                <a:solidFill>
                  <a:schemeClr val="tx2"/>
                </a:solidFill>
                <a:latin typeface="Arial" pitchFamily="34" charset="0"/>
                <a:cs typeface="Arial" pitchFamily="34" charset="0"/>
              </a:rPr>
              <a:t>			středních </a:t>
            </a:r>
            <a:r>
              <a:rPr lang="cs-CZ" sz="1600" dirty="0">
                <a:solidFill>
                  <a:schemeClr val="tx2"/>
                </a:solidFill>
                <a:latin typeface="Arial" pitchFamily="34" charset="0"/>
                <a:cs typeface="Arial" pitchFamily="34" charset="0"/>
              </a:rPr>
              <a:t>a základních škol - propojení </a:t>
            </a:r>
            <a:r>
              <a:rPr lang="cs-CZ" sz="1600" dirty="0" smtClean="0">
                <a:solidFill>
                  <a:schemeClr val="tx2"/>
                </a:solidFill>
                <a:latin typeface="Arial" pitchFamily="34" charset="0"/>
                <a:cs typeface="Arial" pitchFamily="34" charset="0"/>
              </a:rPr>
              <a:t/>
            </a:r>
            <a:br>
              <a:rPr lang="cs-CZ" sz="1600" dirty="0" smtClean="0">
                <a:solidFill>
                  <a:schemeClr val="tx2"/>
                </a:solidFill>
                <a:latin typeface="Arial" pitchFamily="34" charset="0"/>
                <a:cs typeface="Arial" pitchFamily="34" charset="0"/>
              </a:rPr>
            </a:br>
            <a:r>
              <a:rPr lang="cs-CZ" sz="500" dirty="0" smtClean="0">
                <a:solidFill>
                  <a:schemeClr val="tx2"/>
                </a:solidFill>
                <a:latin typeface="Arial" pitchFamily="34" charset="0"/>
                <a:cs typeface="Arial" pitchFamily="34" charset="0"/>
              </a:rPr>
              <a:t/>
            </a:r>
            <a:br>
              <a:rPr lang="cs-CZ" sz="500" dirty="0" smtClean="0">
                <a:solidFill>
                  <a:schemeClr val="tx2"/>
                </a:solidFill>
                <a:latin typeface="Arial" pitchFamily="34" charset="0"/>
                <a:cs typeface="Arial" pitchFamily="34" charset="0"/>
              </a:rPr>
            </a:br>
            <a:r>
              <a:rPr lang="cs-CZ" sz="1600" dirty="0" smtClean="0">
                <a:solidFill>
                  <a:schemeClr val="tx2"/>
                </a:solidFill>
                <a:latin typeface="Arial" pitchFamily="34" charset="0"/>
                <a:cs typeface="Arial" pitchFamily="34" charset="0"/>
              </a:rPr>
              <a:t>Výstupy:	KA1 – metodická setkávání (50 setkání x 15 účastníků)</a:t>
            </a:r>
            <a:br>
              <a:rPr lang="cs-CZ" sz="1600" dirty="0" smtClean="0">
                <a:solidFill>
                  <a:schemeClr val="tx2"/>
                </a:solidFill>
                <a:latin typeface="Arial" pitchFamily="34" charset="0"/>
                <a:cs typeface="Arial" pitchFamily="34" charset="0"/>
              </a:rPr>
            </a:br>
            <a:r>
              <a:rPr lang="cs-CZ" sz="1600" dirty="0" smtClean="0">
                <a:solidFill>
                  <a:schemeClr val="tx2"/>
                </a:solidFill>
                <a:latin typeface="Arial" pitchFamily="34" charset="0"/>
                <a:cs typeface="Arial" pitchFamily="34" charset="0"/>
              </a:rPr>
              <a:t>	KA2 – školení a metodická setkání pro vedení škol</a:t>
            </a:r>
            <a:br>
              <a:rPr lang="cs-CZ" sz="1600" dirty="0" smtClean="0">
                <a:solidFill>
                  <a:schemeClr val="tx2"/>
                </a:solidFill>
                <a:latin typeface="Arial" pitchFamily="34" charset="0"/>
                <a:cs typeface="Arial" pitchFamily="34" charset="0"/>
              </a:rPr>
            </a:br>
            <a:r>
              <a:rPr lang="cs-CZ" sz="1600" dirty="0" smtClean="0">
                <a:solidFill>
                  <a:schemeClr val="tx2"/>
                </a:solidFill>
                <a:latin typeface="Arial" pitchFamily="34" charset="0"/>
                <a:cs typeface="Arial" pitchFamily="34" charset="0"/>
              </a:rPr>
              <a:t>	KA3 – vzdělávací akce a </a:t>
            </a:r>
            <a:r>
              <a:rPr lang="cs-CZ" sz="1600" dirty="0" err="1" smtClean="0">
                <a:solidFill>
                  <a:schemeClr val="tx2"/>
                </a:solidFill>
                <a:latin typeface="Arial" pitchFamily="34" charset="0"/>
                <a:cs typeface="Arial" pitchFamily="34" charset="0"/>
              </a:rPr>
              <a:t>mentorský</a:t>
            </a:r>
            <a:r>
              <a:rPr lang="cs-CZ" sz="1600" dirty="0" smtClean="0">
                <a:solidFill>
                  <a:schemeClr val="tx2"/>
                </a:solidFill>
                <a:latin typeface="Arial" pitchFamily="34" charset="0"/>
                <a:cs typeface="Arial" pitchFamily="34" charset="0"/>
              </a:rPr>
              <a:t> kurz pro uvádějící učitele</a:t>
            </a:r>
            <a:br>
              <a:rPr lang="cs-CZ" sz="1600" dirty="0" smtClean="0">
                <a:solidFill>
                  <a:schemeClr val="tx2"/>
                </a:solidFill>
                <a:latin typeface="Arial" pitchFamily="34" charset="0"/>
                <a:cs typeface="Arial" pitchFamily="34" charset="0"/>
              </a:rPr>
            </a:br>
            <a:r>
              <a:rPr lang="cs-CZ" sz="1600" dirty="0">
                <a:solidFill>
                  <a:schemeClr val="tx2"/>
                </a:solidFill>
                <a:latin typeface="Arial" pitchFamily="34" charset="0"/>
                <a:cs typeface="Arial" pitchFamily="34" charset="0"/>
              </a:rPr>
              <a:t>	</a:t>
            </a:r>
            <a:r>
              <a:rPr lang="cs-CZ" sz="1600" dirty="0" smtClean="0">
                <a:solidFill>
                  <a:schemeClr val="tx2"/>
                </a:solidFill>
                <a:latin typeface="Arial" pitchFamily="34" charset="0"/>
                <a:cs typeface="Arial" pitchFamily="34" charset="0"/>
              </a:rPr>
              <a:t>KA4 – vzdělávací akce a semináře pro pedagogy volného času, 		vychovatele a asistenty</a:t>
            </a:r>
            <a:br>
              <a:rPr lang="cs-CZ" sz="1600" dirty="0" smtClean="0">
                <a:solidFill>
                  <a:schemeClr val="tx2"/>
                </a:solidFill>
                <a:latin typeface="Arial" pitchFamily="34" charset="0"/>
                <a:cs typeface="Arial" pitchFamily="34" charset="0"/>
              </a:rPr>
            </a:br>
            <a:r>
              <a:rPr lang="cs-CZ" sz="500" dirty="0">
                <a:solidFill>
                  <a:schemeClr val="tx2"/>
                </a:solidFill>
                <a:latin typeface="Arial" pitchFamily="34" charset="0"/>
                <a:cs typeface="Arial" pitchFamily="34" charset="0"/>
              </a:rPr>
              <a:t/>
            </a:r>
            <a:br>
              <a:rPr lang="cs-CZ" sz="500" dirty="0">
                <a:solidFill>
                  <a:schemeClr val="tx2"/>
                </a:solidFill>
                <a:latin typeface="Arial" pitchFamily="34" charset="0"/>
                <a:cs typeface="Arial" pitchFamily="34" charset="0"/>
              </a:rPr>
            </a:br>
            <a:r>
              <a:rPr lang="cs-CZ" sz="1600" dirty="0" smtClean="0">
                <a:solidFill>
                  <a:schemeClr val="tx2"/>
                </a:solidFill>
                <a:latin typeface="Arial" pitchFamily="34" charset="0"/>
                <a:cs typeface="Arial" pitchFamily="34" charset="0"/>
              </a:rPr>
              <a:t>Trvání projektu:	3 roky</a:t>
            </a:r>
            <a:br>
              <a:rPr lang="cs-CZ" sz="1600" dirty="0" smtClean="0">
                <a:solidFill>
                  <a:schemeClr val="tx2"/>
                </a:solidFill>
                <a:latin typeface="Arial" pitchFamily="34" charset="0"/>
                <a:cs typeface="Arial" pitchFamily="34" charset="0"/>
              </a:rPr>
            </a:br>
            <a:r>
              <a:rPr lang="cs-CZ" sz="500" dirty="0">
                <a:solidFill>
                  <a:schemeClr val="tx2"/>
                </a:solidFill>
                <a:latin typeface="Arial" pitchFamily="34" charset="0"/>
                <a:cs typeface="Arial" pitchFamily="34" charset="0"/>
              </a:rPr>
              <a:t/>
            </a:r>
            <a:br>
              <a:rPr lang="cs-CZ" sz="500" dirty="0">
                <a:solidFill>
                  <a:schemeClr val="tx2"/>
                </a:solidFill>
                <a:latin typeface="Arial" pitchFamily="34" charset="0"/>
                <a:cs typeface="Arial" pitchFamily="34" charset="0"/>
              </a:rPr>
            </a:br>
            <a:r>
              <a:rPr lang="cs-CZ" sz="1600" dirty="0" smtClean="0">
                <a:solidFill>
                  <a:schemeClr val="tx2"/>
                </a:solidFill>
                <a:latin typeface="Arial" pitchFamily="34" charset="0"/>
                <a:cs typeface="Arial" pitchFamily="34" charset="0"/>
              </a:rPr>
              <a:t>Celkové náklady:	19.330.000 Kč</a:t>
            </a:r>
            <a:endParaRPr lang="cs-CZ" sz="1600" cap="all" dirty="0">
              <a:solidFill>
                <a:schemeClr val="tx2"/>
              </a:solidFill>
              <a:latin typeface="Arial" pitchFamily="34" charset="0"/>
              <a:cs typeface="Arial" pitchFamily="34" charset="0"/>
            </a:endParaRPr>
          </a:p>
        </p:txBody>
      </p:sp>
      <p:sp>
        <p:nvSpPr>
          <p:cNvPr id="5" name="Nadpis 1"/>
          <p:cNvSpPr txBox="1">
            <a:spLocks/>
          </p:cNvSpPr>
          <p:nvPr/>
        </p:nvSpPr>
        <p:spPr>
          <a:xfrm>
            <a:off x="971600" y="1412776"/>
            <a:ext cx="7772400" cy="504056"/>
          </a:xfrm>
          <a:prstGeom prst="rect">
            <a:avLst/>
          </a:prstGeom>
        </p:spPr>
        <p:txBody>
          <a:bodyPr vert="horz" lIns="91440" tIns="45720" rIns="91440" bIns="45720" rtlCol="0" anchor="ctr">
            <a:no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cs-CZ" sz="3200" i="0" u="none" strike="noStrike" kern="1200" cap="all" spc="0" normalizeH="0" baseline="0" noProof="0" dirty="0" smtClean="0">
                <a:ln>
                  <a:noFill/>
                </a:ln>
                <a:solidFill>
                  <a:schemeClr val="tx2"/>
                </a:solidFill>
                <a:effectLst/>
                <a:uLnTx/>
                <a:uFillTx/>
                <a:latin typeface="Arial" pitchFamily="34" charset="0"/>
                <a:ea typeface="+mj-ea"/>
                <a:cs typeface="Arial" pitchFamily="34" charset="0"/>
              </a:rPr>
              <a:t>Projekt 2 – pedagog 21. století</a:t>
            </a:r>
          </a:p>
        </p:txBody>
      </p:sp>
      <p:sp>
        <p:nvSpPr>
          <p:cNvPr id="7" name="Nadpis 1"/>
          <p:cNvSpPr txBox="1">
            <a:spLocks/>
          </p:cNvSpPr>
          <p:nvPr/>
        </p:nvSpPr>
        <p:spPr>
          <a:xfrm>
            <a:off x="539552" y="548680"/>
            <a:ext cx="2952328" cy="504056"/>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cs-CZ" sz="1200" b="0" i="0" u="none" strike="noStrike" kern="1200" cap="all" spc="0" normalizeH="0" baseline="0" noProof="0" dirty="0" smtClean="0">
                <a:ln>
                  <a:noFill/>
                </a:ln>
                <a:solidFill>
                  <a:schemeClr val="tx2"/>
                </a:solidFill>
                <a:effectLst/>
                <a:uLnTx/>
                <a:uFillTx/>
                <a:latin typeface="Arial" pitchFamily="34" charset="0"/>
                <a:ea typeface="+mj-ea"/>
                <a:cs typeface="Arial" pitchFamily="34" charset="0"/>
              </a:rPr>
              <a:t>KAP nepovinná témata</a:t>
            </a:r>
          </a:p>
        </p:txBody>
      </p:sp>
      <p:pic>
        <p:nvPicPr>
          <p:cNvPr id="1026" name="Picture 2" descr="logolink_MSMT_VVV_hor_barva_cz"/>
          <p:cNvPicPr>
            <a:picLocks noChangeAspect="1" noChangeArrowheads="1"/>
          </p:cNvPicPr>
          <p:nvPr/>
        </p:nvPicPr>
        <p:blipFill>
          <a:blip r:embed="rId2" cstate="print"/>
          <a:srcRect/>
          <a:stretch>
            <a:fillRect/>
          </a:stretch>
        </p:blipFill>
        <p:spPr bwMode="auto">
          <a:xfrm>
            <a:off x="5868144" y="476672"/>
            <a:ext cx="2448272" cy="544435"/>
          </a:xfrm>
          <a:prstGeom prst="rect">
            <a:avLst/>
          </a:prstGeom>
          <a:noFill/>
          <a:ln w="9525">
            <a:noFill/>
            <a:miter lim="800000"/>
            <a:headEnd/>
            <a:tailEnd/>
          </a:ln>
        </p:spPr>
      </p:pic>
      <p:cxnSp>
        <p:nvCxnSpPr>
          <p:cNvPr id="11" name="Přímá spojovací čára 10"/>
          <p:cNvCxnSpPr/>
          <p:nvPr/>
        </p:nvCxnSpPr>
        <p:spPr>
          <a:xfrm>
            <a:off x="1043608" y="980728"/>
            <a:ext cx="7128792"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p:pull/>
  </p:transition>
  <p:timing>
    <p:tnLst>
      <p:par>
        <p:cTn id="1" dur="indefinite" restart="never" nodeType="tmRoot"/>
      </p:par>
    </p:tnLst>
  </p:timing>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246</TotalTime>
  <Words>213</Words>
  <Application>Microsoft Office PowerPoint</Application>
  <PresentationFormat>Předvádění na obrazovce (4:3)</PresentationFormat>
  <Paragraphs>63</Paragraphs>
  <Slides>19</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19</vt:i4>
      </vt:variant>
    </vt:vector>
  </HeadingPairs>
  <TitlesOfParts>
    <vt:vector size="24" baseType="lpstr">
      <vt:lpstr>Arial</vt:lpstr>
      <vt:lpstr>Calibri</vt:lpstr>
      <vt:lpstr>Kozuka Gothic Pr6N EL</vt:lpstr>
      <vt:lpstr>Tekton Pro Ext</vt:lpstr>
      <vt:lpstr>Motiv sady Office</vt:lpstr>
      <vt:lpstr>Krajský akční plán</vt:lpstr>
      <vt:lpstr>Podpora kompetencí k podnikavosti, iniciativě a kreativitě Podpora polytechnického vzdělávání Podpora odborného vzdělávání včetně spolupráce škol a zaměstnavatelů  Rozvoj kariérového poradenství Rozvoj škol jako center celoživotního učení  Podpora inkluze  </vt:lpstr>
      <vt:lpstr>  Členové pracovního týmu:  Ing. Marcel Gause     Ing. Pavel Kopačka     Ing. Marta Krejčíčková     Bc. Jiří Machart     Ing. Miroslav Pikhart     RNDr. Jaroslav Pustina     PhDr. Karel Štix   Přizvaní hosté:   Mgr. Libuše Trávníčková     Ing. Jaroslava Malinovská   Zástupci realizačního týmu KAP: Lenka Nováková     Ing. Michaela Pešková  Odborná garantka projektu (NÚV) Ing. Agáta Kočí</vt:lpstr>
      <vt:lpstr>úkol 1  Stanovit náměty, které podle členů pracovní skupiny spadají do nepovinných témat  úkol 2  Výběr nejpotřebnějších námětů a určení formy (celokrajský projekt nebo šablona), jakou budou dále zpracovány  úkol 3  Zpracování námětů jednotlivými členy týmu   V průběhu plnění úkolů se uskutečnily dvě pracovní schůzky: 13. dubna 2016  21. dubna 2016</vt:lpstr>
      <vt:lpstr>Celkem navrženo 36 námětů,  z toho 3 náměty vybočovaly z nepovinných témat.  Bodování členů týmu stupnicí 0-1-2 rozhodlo  o výběru 17 námětů, které byly zahrnuty  do 8 šablon a 3 návrhů na celokrajský projekt .   </vt:lpstr>
      <vt:lpstr>1. Teambuildingové aktivity pro pedagogické kolektivy (včetně zahraničních) 2. Zájmová činnost 3. Matematická gramotnost (semináře pro nadané, dělení hodin atd.) 4. Etika, odpovědnost, morálka 5. Příprava slabších žáků k maturitě ve smyslu čtenářské gramotnosti 6. Zahraniční mobility žáků 7. Konverzace s rodilým mluvčím 8. Jazykové kompetence pro pedagogy</vt:lpstr>
      <vt:lpstr>1. PRVNÍ POMOC  pro školy a školská zařízení, pedagogičtí i nepedagogičtí pracovníci, žáci  2. PEDAGOG 21. STOLETÍ stáže v atraktivním prostředí, s vynikajícím lektorem, setkávání a výměna zkušeností čtyři okruhy: metodici, vedení škol, uvádějící učitelé, pedagogové volného času a vychovatelé  3. BADATELSKÉ VYUČOVÁNÍ systematická práce na studentských projektech, možná spolupráce s firmami, studenty VŠ apod.</vt:lpstr>
      <vt:lpstr>Název:  Implementace koncepce vzdělávání v oblasti první pomoci   Cíle: Přenesení modelu vzdělávání pracovníků škol v oblasti první  pomoci do praxe  Aplikace znalostí proškolených pedagogů při práci s žáky  základních a středních škol  Cílová skupina: pedagogové i nepedagogové, lektoři, instruktoři, žáci  Výstupy: 1800 poučených (5-6 zaměstnanců na školu), 120 zdravotníků  (alespoň 1 na školu), 60 školitelů (10-12 při každém metodickém  centru 1. stupně), 4900 žáků  Trvání projektu: 3 roky  Celkové náklady: 28.100.000 Kč</vt:lpstr>
      <vt:lpstr>Název:  Podpora pedagogů (Pedagog 21. století)  Cíle: Řešení deficitů v oblasti měkkých dovedností pedagogů,  nedostatek setkávání pedagogů jednotlivých oborů i typů škol   Zlepšení komunikace mezi pedagogy různých typů škol,  systémové řešení problémů, odbourávání stresu …  Cílová skupina: pedagogové, vychovatelé, ředitelé a zástupci škol,   volnočasoví pedagogové, asistenti pedagogů ze    středních a základních škol - propojení   Výstupy: KA1 – metodická setkávání (50 setkání x 15 účastníků)  KA2 – školení a metodická setkání pro vedení škol  KA3 – vzdělávací akce a mentorský kurz pro uvádějící učitele  KA4 – vzdělávací akce a semináře pro pedagogy volného času,   vychovatele a asistenty  Trvání projektu: 3 roky  Celkové náklady: 19.330.000 Kč</vt:lpstr>
      <vt:lpstr>Název:  Badatelské vzdělávání  / Badatelské vyučování  Cíle: Podpora zlepšení vazeb škola – trh práce se zaměřením na  všechny oblasti vzdělávání, zlepšení motivace žáků a zvýšení  podílu praktických činností při výuce (dílny, laboratoře, workshopy,  semináře)  Cílová skupina: pedagogové, žáci, zaměstnavatelé (zaměstnanci     zapojených firem)  Výstupy: KA1 – kroužky, tematické kempy, projekty, soutěže  KA2 – doplňkové aktivity ve spolupráci s VŠ a zahraničím  KA3 – doplňkové aktivity na meziresortní bázi  KA4 – metodická setkávání těch, co badatelskou výuku zajistí KA5 – sdílení dobré praxe realizátorů (např. webové stránky)  Trvání projektu: 3 roky  Celkové náklady: zatím neudáno</vt:lpstr>
      <vt:lpstr>Název:  Školní harmonický kolektiv – cesta k otevřenému a inspirujícímu  prostředí  Cíle: Rozvoj komunikace a spolupráce mezi zaměstnanci i ostatními  účastníky výchovně vzdělávacího procesu  Realizace: Program bude realizován právnickou osobou nebo   školou zapsanou ve školském rejstříku v rozsahu    nejméně 44 vyučovacích hodin      Cílová skupina: Zaměstnanci středních škol a DDM </vt:lpstr>
      <vt:lpstr>Název:  Naplánuj si svůj volný čas  Cíle: Rozvoj kompetencí účastníků v oblasti využívání volného času  Předcházení sociálně patologickým jevům  Realizace: Program bude realizován právnickou osobou nebo   školou zapsanou ve školském rejstříku   -  zážitkové víkendy   -  podpora kroužků   -  semináře pro vychovatele  Cílová skupina: Žáci středních škol, domovů mládeže a domů dětí a   mládeže.  Vychovatelé SŠ, DM, DDM </vt:lpstr>
      <vt:lpstr>Název:  Rozvoj matematické gramotnosti žáků středních škol formou  individualizace výuky  Cíle: Vytvoření podmínek podporujících rozvoj individuálních schopností  žáků, včetně žáků se speciálními vzdělávacími potřebami a žáků  nadaných  Realizace: 32 odučených hodin (za školní rok) povinného nebo   volitelného předmětu se zaměřením na rozvoj    matematické gramotnosti, rozvoj talentů nad rámec   běžné výuky matematiky podle ŠVP, či přípravu na   úspěšné vykonání maturitní zkoušky z matematiky  Cílová skupina: Žáci středních škol </vt:lpstr>
      <vt:lpstr>Název:  Návrat k odpovědnosti   Cíle: Uvědomit si na jakých hodnotách je závislá naše společnost, co je  žebříček hodnot a jeho porovnání s ostatními, odpovědnost a úcta  k sobě, ostatním a k budoucnosti, zásady morálky a etických  principů. Odpovědnost a motivace ke vzdělávání nejen ve škole,  ale i v průběhu celého života.  Realizace: 1. workshopy – sebereflexe a porovnání minulosti se       současností   2. návštěvy a exkurze do míst, kde se nejvíce tyto            principy zapisovaly do historie.   3. besedy, diskuse a debaty s osobnostmi historie i       současnosti   4. putování po místech určující nejen historii, ale i        současnost ve svém nejbližším okolí.  Cílová skupina: Žáci středních škol a pedagogové. Společné aktivity   s vybranými žáky např. 9. tříd základní školy.  </vt:lpstr>
      <vt:lpstr>Název:  Posílení úrovně čtenářské gramotnosti žáků středních škol  Cíle: Rozvoj a posílení jazykových dovedností v mateřském jazyce,  prohloubení čtenářské gramotnosti a posílení přípravy k maturitní  zkoušce z českého jazyka  Realizace: 1. čtenářské dílny   2. slohové a stylizační dílny    3. malá dílna tvůrčího psaní   4. semináře nebo besedy se spisovateli, novináři   5. cvičení na rozvoj slovní zásoby, vyjadřovacích        schopností, práce s vrstvami jazyka    6. práce s odbornými texty   7. pravopisná a morfologická cvičení,        práce s testovacími úlohami  Cílová skupina: Žáci středních škol </vt:lpstr>
      <vt:lpstr>Název:  Zahraniční mobility žáků  Cíle: Zlepšení jazykových kompetencí žáků a prohloubení jejich znalostí  o zemích EU a ESVO (Evropské sdružení volného obchodu)  Realizace: Krátkodobý jazykově-vzdělávací pobyt v zahraničí pro   žáky v délce trvání minimálně 5 kalendářních dní    včetně cesty.    Žáci absolvují jazykovou výuku v rozsahu nejméně    9 vyučovacích hodin za celý pobyt a seznámí se    s významnými reáliemi příslušného místa.    Cílová skupina: Žáci středních škol </vt:lpstr>
      <vt:lpstr>Název:  Konverzace s rodilým mluvčím   Cíle: Posílení a prohloubení praktických jazykových kompetencí žáků  středních škol  Realizace: 1. Konverzace s rodilým mluvčím v pravidelných        nepovinných hodinách konverzace 2 hodiny/týden       (AJ, NJ, FJ, ŠJ, RJ).   2. Konverzační workshopy 4x víkend za období školního       roku   3. Týdenní jazykový pobyt s rodilým mluvčím v období       školních prázdnin  Cílová skupina: Žáci 3. a 4. ročníků středních škol </vt:lpstr>
      <vt:lpstr>Název:  Jazykové kompetence pedagogického sboru   Cíle: Posílení a udržování jazykových kompetencí pedagogických  pracovníku (rozděleno podle konkrétní jazykové úrovně)  Realizace:    1. Jazykové kurzy pedagogů (AJ a NJ)           3letý kurz úrovní A1, A2, ostatní úrovně dle specifik oblastí a zájmu,             celkem 60 hodin přímé výuky za školní rok (za 3 roky 180 hodin)       2. Konverzace s rodilým mluvčím pro pedagogy           3letý kurz pro středně pokročilé a pokročilé a pedagogy jazyků,             úroveň B1,B2,C1, celkem 60 hodin přímé výuky za školní rok (za 3             roky 180 hodin)       3. Kurzy odbornosti ve výuce pedagogů jazyků           Jednoleté kurzy pro vyučující jazyků zaměřené na rozšíření o odborné             texty dle zaměření škol, celkem 60 hodin kurz        4. Jazykové pobyty a stáže v zahraničí pro pedagogy  Cílová skupina: Pedagogičtí pracovníci regionálního školství </vt:lpstr>
      <vt:lpstr>Prezentace aplikace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Krajský akční plán</dc:title>
  <dc:creator>client</dc:creator>
  <cp:lastModifiedBy>Gause Marcel</cp:lastModifiedBy>
  <cp:revision>52</cp:revision>
  <cp:lastPrinted>2016-05-26T20:54:32Z</cp:lastPrinted>
  <dcterms:created xsi:type="dcterms:W3CDTF">2016-05-17T19:32:27Z</dcterms:created>
  <dcterms:modified xsi:type="dcterms:W3CDTF">2016-05-26T20:56:28Z</dcterms:modified>
</cp:coreProperties>
</file>