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7" r:id="rId3"/>
    <p:sldId id="272" r:id="rId4"/>
    <p:sldId id="284" r:id="rId5"/>
    <p:sldId id="269" r:id="rId6"/>
    <p:sldId id="266" r:id="rId7"/>
    <p:sldId id="270" r:id="rId8"/>
    <p:sldId id="285" r:id="rId9"/>
    <p:sldId id="268" r:id="rId10"/>
    <p:sldId id="274" r:id="rId11"/>
    <p:sldId id="275" r:id="rId12"/>
    <p:sldId id="282" r:id="rId13"/>
    <p:sldId id="277" r:id="rId14"/>
    <p:sldId id="283" r:id="rId15"/>
    <p:sldId id="276" r:id="rId16"/>
    <p:sldId id="260" r:id="rId17"/>
  </p:sldIdLst>
  <p:sldSz cx="9144000" cy="6858000" type="screen4x3"/>
  <p:notesSz cx="6735763" cy="9866313"/>
  <p:defaultTextStyle>
    <a:defPPr>
      <a:defRPr lang="cs-CZ"/>
    </a:defPPr>
    <a:lvl1pPr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1pPr>
    <a:lvl2pPr marL="4572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2pPr>
    <a:lvl3pPr marL="9144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3pPr>
    <a:lvl4pPr marL="13716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4pPr>
    <a:lvl5pPr marL="18288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7E"/>
    <a:srgbClr val="003972"/>
    <a:srgbClr val="003060"/>
    <a:srgbClr val="003366"/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6314" autoAdjust="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9565" cy="493395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626" y="2"/>
            <a:ext cx="2919565" cy="493395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r">
              <a:defRPr sz="1200"/>
            </a:lvl1pPr>
          </a:lstStyle>
          <a:p>
            <a:fld id="{550558C0-84DA-4CFB-9DEC-8DB647220172}" type="datetimeFigureOut">
              <a:rPr lang="cs-CZ" smtClean="0"/>
              <a:pPr/>
              <a:t>11.3.2016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333"/>
            <a:ext cx="2919565" cy="493394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626" y="9371333"/>
            <a:ext cx="2919565" cy="493394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r">
              <a:defRPr sz="1200"/>
            </a:lvl1pPr>
          </a:lstStyle>
          <a:p>
            <a:fld id="{0115310C-CEA1-4DF3-B7F4-6C1ECC0927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03398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565" cy="493395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626" y="1"/>
            <a:ext cx="2919565" cy="493395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r">
              <a:defRPr sz="1200"/>
            </a:lvl1pPr>
          </a:lstStyle>
          <a:p>
            <a:fld id="{1D530AB3-FAC7-4D30-AE78-1904F09E100E}" type="datetimeFigureOut">
              <a:rPr lang="cs-CZ" smtClean="0"/>
              <a:pPr/>
              <a:t>11.3.2016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65" tIns="45533" rIns="91065" bIns="4553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262" y="4686459"/>
            <a:ext cx="5389240" cy="4440555"/>
          </a:xfrm>
          <a:prstGeom prst="rect">
            <a:avLst/>
          </a:prstGeom>
        </p:spPr>
        <p:txBody>
          <a:bodyPr vert="horz" lIns="91065" tIns="45533" rIns="91065" bIns="45533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332"/>
            <a:ext cx="2919565" cy="493394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626" y="9371332"/>
            <a:ext cx="2919565" cy="493394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r">
              <a:defRPr sz="1200"/>
            </a:lvl1pPr>
          </a:lstStyle>
          <a:p>
            <a:fld id="{30365903-9E17-428C-A81B-58DCBB05D8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0499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4F056-559A-47E7-9268-35F06201648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3179E-E994-4383-A30B-223035264B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E035F-7876-4891-B494-6213D669B5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3731B7-F178-4C48-B591-A3AF8B9CD54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299CC-C853-4611-93F1-BDEC79DD32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17DF9-4D31-47F9-AE13-887BD6D418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6EED9-E3E1-4710-8942-1C8297725BC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6FBC4-926A-4BA7-A1DF-A0FB860BDC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0B59E-0C2F-471A-B8D6-85E32AA795B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EE091-18EE-4BD1-B6EF-ECCC72DDDFA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73B44-E69F-4DEF-9E91-DC7EB733A8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A4A2A-564F-4642-9B46-EC474056477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726FD2AE-536A-4500-B1FB-828762AA03C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771800" y="990600"/>
            <a:ext cx="5991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sz="3600" dirty="0"/>
              <a:t>Krajský akční plán rozvoje vzdělávání v </a:t>
            </a:r>
            <a:r>
              <a:rPr lang="cs-CZ" sz="3600" dirty="0" smtClean="0"/>
              <a:t>JčK</a:t>
            </a:r>
          </a:p>
        </p:txBody>
      </p:sp>
      <p:pic>
        <p:nvPicPr>
          <p:cNvPr id="2052" name="Picture 4" descr="U:\Zveřejněné materiály\dnes\vyse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79688"/>
            <a:ext cx="9144000" cy="4278312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832" y="188640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Kontakty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99592" y="1268760"/>
            <a:ext cx="7982272" cy="5328592"/>
          </a:xfrm>
        </p:spPr>
        <p:txBody>
          <a:bodyPr/>
          <a:lstStyle/>
          <a:p>
            <a:pPr>
              <a:buNone/>
            </a:pPr>
            <a:r>
              <a:rPr lang="cs-CZ" sz="2000" u="sng" dirty="0" smtClean="0">
                <a:solidFill>
                  <a:srgbClr val="003F7E"/>
                </a:solidFill>
                <a:latin typeface="Arial" charset="0"/>
              </a:rPr>
              <a:t>Kontakty na realizační tým KAP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:</a:t>
            </a:r>
          </a:p>
          <a:p>
            <a:pPr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Mgr. Lucie Jarkovská, projektová manažerka</a:t>
            </a:r>
          </a:p>
          <a:p>
            <a:pPr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E-mail: </a:t>
            </a:r>
            <a:r>
              <a:rPr lang="cs-CZ" sz="2000" dirty="0" err="1" smtClean="0">
                <a:solidFill>
                  <a:srgbClr val="003F7E"/>
                </a:solidFill>
                <a:latin typeface="Arial" charset="0"/>
              </a:rPr>
              <a:t>jarkovska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@kraj-jihocesky.cz, tel. +420 386 720 633</a:t>
            </a:r>
          </a:p>
          <a:p>
            <a:pPr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Ing. Martin Kolář, projektový manažer</a:t>
            </a:r>
          </a:p>
          <a:p>
            <a:pPr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E-mail: </a:t>
            </a:r>
            <a:r>
              <a:rPr lang="cs-CZ" sz="2000" dirty="0" err="1" smtClean="0">
                <a:solidFill>
                  <a:srgbClr val="003F7E"/>
                </a:solidFill>
                <a:latin typeface="Arial" charset="0"/>
              </a:rPr>
              <a:t>kolar2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@kraj-jihocesky.cz, tel. +420 386 720 631</a:t>
            </a:r>
          </a:p>
          <a:p>
            <a:pPr>
              <a:buNone/>
            </a:pPr>
            <a:endParaRPr lang="cs-CZ" sz="2000" u="sng" dirty="0" smtClean="0">
              <a:solidFill>
                <a:srgbClr val="003F7E"/>
              </a:solidFill>
              <a:latin typeface="Arial" charset="0"/>
            </a:endParaRPr>
          </a:p>
          <a:p>
            <a:pPr>
              <a:buNone/>
            </a:pPr>
            <a:r>
              <a:rPr lang="cs-CZ" sz="2000" u="sng" dirty="0" smtClean="0">
                <a:solidFill>
                  <a:srgbClr val="003F7E"/>
                </a:solidFill>
                <a:latin typeface="Arial" charset="0"/>
              </a:rPr>
              <a:t>Informace o projektu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:</a:t>
            </a:r>
          </a:p>
          <a:p>
            <a:pPr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 stránka OŠMT, Odborem zveřejňované informace, odkaz Krajský akční plán rozvoje vzdělávání v Jihočeském kraji </a:t>
            </a:r>
          </a:p>
          <a:p>
            <a:pPr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http://www.kraj-jihocesky.cz/2150/krajsky_</a:t>
            </a:r>
            <a:r>
              <a:rPr lang="cs-CZ" sz="2000" dirty="0" err="1" smtClean="0">
                <a:solidFill>
                  <a:srgbClr val="003F7E"/>
                </a:solidFill>
                <a:latin typeface="Arial" charset="0"/>
              </a:rPr>
              <a:t>akcni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_</a:t>
            </a:r>
            <a:r>
              <a:rPr lang="cs-CZ" sz="2000" dirty="0" err="1" smtClean="0">
                <a:solidFill>
                  <a:srgbClr val="003F7E"/>
                </a:solidFill>
                <a:latin typeface="Arial" charset="0"/>
              </a:rPr>
              <a:t>plan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_rozvoje_</a:t>
            </a:r>
            <a:r>
              <a:rPr lang="cs-CZ" sz="2000" dirty="0" err="1" smtClean="0">
                <a:solidFill>
                  <a:srgbClr val="003F7E"/>
                </a:solidFill>
                <a:latin typeface="Arial" charset="0"/>
              </a:rPr>
              <a:t>vzdelavani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_v_</a:t>
            </a:r>
            <a:r>
              <a:rPr lang="cs-CZ" sz="2000" dirty="0" err="1" smtClean="0">
                <a:solidFill>
                  <a:srgbClr val="003F7E"/>
                </a:solidFill>
                <a:latin typeface="Arial" charset="0"/>
              </a:rPr>
              <a:t>jihoceskem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_kraji.</a:t>
            </a:r>
            <a:r>
              <a:rPr lang="cs-CZ" sz="2000" dirty="0" err="1" smtClean="0">
                <a:solidFill>
                  <a:srgbClr val="003F7E"/>
                </a:solidFill>
                <a:latin typeface="Arial" charset="0"/>
              </a:rPr>
              <a:t>htm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 </a:t>
            </a: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832" y="188640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Analýza potřeb </a:t>
            </a:r>
            <a:br>
              <a:rPr lang="cs-CZ" sz="36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v území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99592" y="1268760"/>
            <a:ext cx="7982272" cy="5328592"/>
          </a:xfrm>
        </p:spPr>
        <p:txBody>
          <a:bodyPr/>
          <a:lstStyle/>
          <a:p>
            <a:pPr>
              <a:buNone/>
            </a:pPr>
            <a:r>
              <a:rPr lang="cs-CZ" sz="2000" u="sng" dirty="0" smtClean="0">
                <a:solidFill>
                  <a:srgbClr val="003F7E"/>
                </a:solidFill>
                <a:latin typeface="Arial" charset="0"/>
              </a:rPr>
              <a:t>Analýza potřeb v území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:</a:t>
            </a:r>
          </a:p>
          <a:p>
            <a:pPr>
              <a:buNone/>
            </a:pPr>
            <a:endParaRPr lang="cs-CZ" sz="1600" dirty="0" smtClean="0">
              <a:solidFill>
                <a:srgbClr val="003F7E"/>
              </a:solidFill>
              <a:latin typeface="Arial" charset="0"/>
            </a:endParaRP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povinná součást procesu vytváření KAP</a:t>
            </a: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jedná se o analýzu vývoje trhu práce a vzdělávacího systému v Jihočeském kraji, kterou zpracovává realizační tým KAP</a:t>
            </a: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je nezbytným podkladem pro projednání priorit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bude rozeslána členům pracovních týmů a členům Pracovní skupiny vzdělávání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budou s ní seznámeni ředitelé, resp. zástupci škol při workshopech v květnu 2016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 </a:t>
            </a:r>
          </a:p>
          <a:p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832" y="188640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Analýza potřeb </a:t>
            </a:r>
            <a:br>
              <a:rPr lang="cs-CZ" sz="36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v území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99592" y="1268760"/>
            <a:ext cx="7982272" cy="5328592"/>
          </a:xfrm>
        </p:spPr>
        <p:txBody>
          <a:bodyPr/>
          <a:lstStyle/>
          <a:p>
            <a:pPr>
              <a:buNone/>
            </a:pPr>
            <a:r>
              <a:rPr lang="cs-CZ" sz="2000" u="sng" dirty="0" smtClean="0">
                <a:solidFill>
                  <a:srgbClr val="003F7E"/>
                </a:solidFill>
                <a:latin typeface="Arial" charset="0"/>
              </a:rPr>
              <a:t>Analýza potřeb v území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000" b="1" dirty="0" smtClean="0">
                <a:solidFill>
                  <a:srgbClr val="003F7E"/>
                </a:solidFill>
                <a:latin typeface="Arial" charset="0"/>
              </a:rPr>
              <a:t>Vstupy a zdroje:</a:t>
            </a:r>
          </a:p>
          <a:p>
            <a:pPr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	např. DZ rozvoje vzdělávací soustavy na území kraje; analýzy a doporučení RIS3 Strategie;  strategie ITI/IPRÚ; výstupy Sektorových dohod; analýzy úřadu práce; další regionálně specifické analýzy vztahující se k problematice vzdělávání, uplatnitelnosti absolventů a potřeb trhu práce; Doporučení Rady vlády pro konkurenceschopnost a hospodářský růst</a:t>
            </a:r>
          </a:p>
          <a:p>
            <a:pPr>
              <a:buNone/>
            </a:pPr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jako jeden zdroj – výsledky Analýzy šetření škol, nastíněné priority</a:t>
            </a: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příklady otázek, které by analýza měla řešit </a:t>
            </a: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současný stav zpracování analýzy</a:t>
            </a: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dokončení – nejpozději polovina dubna 2016</a:t>
            </a:r>
            <a:endParaRPr lang="cs-CZ" sz="2000" i="1" dirty="0" smtClean="0">
              <a:solidFill>
                <a:srgbClr val="003F7E"/>
              </a:solidFill>
              <a:latin typeface="Arial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  <a:p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832" y="188640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Rámec pro podporu infrastruktury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99592" y="1268760"/>
            <a:ext cx="7982272" cy="5328592"/>
          </a:xfrm>
        </p:spPr>
        <p:txBody>
          <a:bodyPr/>
          <a:lstStyle/>
          <a:p>
            <a:pPr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	</a:t>
            </a:r>
            <a:r>
              <a:rPr lang="cs-CZ" sz="2000" u="sng" dirty="0" smtClean="0">
                <a:solidFill>
                  <a:srgbClr val="003F7E"/>
                </a:solidFill>
                <a:latin typeface="Arial" charset="0"/>
              </a:rPr>
              <a:t>Rámec pro podporu infrastruktury a investic včetně finančního rámce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:</a:t>
            </a: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seznam investičních projektových záměrů všech středních škol bez rozdílu zřizovatele – reálně realizovatelných do roku 2018/2019</a:t>
            </a: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projekty zašlou zřizovatelé realizačnímu týmu KAP (na základě dotazníku, termín zaslání zpět: polovina dubna  2016)</a:t>
            </a: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zaslané projekty je zřizovatel ochoten a schopen spolufinancovat</a:t>
            </a: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rámec projednává PSV a schvaluje RSK</a:t>
            </a: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NEZBYTNÝ pro investiční intervence v IROP = možnost čerpání </a:t>
            </a: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konzultace s Centrem pro regionální rozvoj České republiky (administrátor IROP): typy projektů, které je možné z IROP podporovat – RT KAP zašle dokument s </a:t>
            </a:r>
            <a:r>
              <a:rPr lang="cs-CZ" sz="2000" smtClean="0">
                <a:solidFill>
                  <a:srgbClr val="003F7E"/>
                </a:solidFill>
                <a:latin typeface="Arial" charset="0"/>
              </a:rPr>
              <a:t>typickými projekty</a:t>
            </a:r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  <a:p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832" y="188640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Rámec pro podporu infrastruktury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99592" y="1268760"/>
            <a:ext cx="7982272" cy="5328592"/>
          </a:xfrm>
        </p:spPr>
        <p:txBody>
          <a:bodyPr/>
          <a:lstStyle/>
          <a:p>
            <a:pPr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	</a:t>
            </a:r>
          </a:p>
          <a:p>
            <a:pPr lvl="0"/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při výběru projektů pomohou již schválená kritéria pro SC 2.4, a to jak pro SŠ a VOŠ, tak pro zájmové, neformální a celoživotní vzdělávání</a:t>
            </a:r>
          </a:p>
          <a:p>
            <a:pPr lvl="0"/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kromě souladu projektu s KAP je základem možnosti podpory zaměření projektu alespoň na jednu z klíčových kompetencí:</a:t>
            </a:r>
          </a:p>
          <a:p>
            <a:pPr lvl="1"/>
            <a:r>
              <a:rPr lang="cs-CZ" sz="2000" dirty="0" smtClean="0">
                <a:solidFill>
                  <a:srgbClr val="003F7E"/>
                </a:solidFill>
                <a:latin typeface="Arial" charset="0"/>
                <a:ea typeface="+mn-ea"/>
                <a:cs typeface="+mn-cs"/>
              </a:rPr>
              <a:t>komunikace v cizích jazycích</a:t>
            </a:r>
          </a:p>
          <a:p>
            <a:pPr lvl="1"/>
            <a:r>
              <a:rPr lang="cs-CZ" sz="2000" dirty="0" smtClean="0">
                <a:solidFill>
                  <a:srgbClr val="003F7E"/>
                </a:solidFill>
                <a:latin typeface="Arial" charset="0"/>
                <a:ea typeface="+mn-ea"/>
                <a:cs typeface="+mn-cs"/>
              </a:rPr>
              <a:t>technických a řemeslných oborů</a:t>
            </a:r>
          </a:p>
          <a:p>
            <a:pPr lvl="1"/>
            <a:r>
              <a:rPr lang="cs-CZ" sz="2000" dirty="0" smtClean="0">
                <a:solidFill>
                  <a:srgbClr val="003F7E"/>
                </a:solidFill>
                <a:latin typeface="Arial" charset="0"/>
                <a:ea typeface="+mn-ea"/>
                <a:cs typeface="+mn-cs"/>
              </a:rPr>
              <a:t>přírodních věd</a:t>
            </a:r>
          </a:p>
          <a:p>
            <a:pPr lvl="1"/>
            <a:r>
              <a:rPr lang="cs-CZ" sz="2000" dirty="0" smtClean="0">
                <a:solidFill>
                  <a:srgbClr val="003F7E"/>
                </a:solidFill>
                <a:latin typeface="Arial" charset="0"/>
                <a:ea typeface="+mn-ea"/>
                <a:cs typeface="+mn-cs"/>
              </a:rPr>
              <a:t>práce s digitálními technologiemi</a:t>
            </a:r>
          </a:p>
          <a:p>
            <a:pPr lvl="0"/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nutné zapojit aktivity zaměřené na konektivitu školy a připojení k internetu a bezbariérovost vzdělávacího zařízení</a:t>
            </a:r>
          </a:p>
          <a:p>
            <a:pPr>
              <a:buNone/>
            </a:pPr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  <a:p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832" y="188640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Harmonogram do konce roku 2016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99592" y="1268760"/>
            <a:ext cx="7982272" cy="5328592"/>
          </a:xfrm>
        </p:spPr>
        <p:txBody>
          <a:bodyPr/>
          <a:lstStyle/>
          <a:p>
            <a:pPr>
              <a:buNone/>
            </a:pPr>
            <a:r>
              <a:rPr lang="cs-CZ" sz="2000" u="sng" dirty="0" smtClean="0">
                <a:solidFill>
                  <a:srgbClr val="003F7E"/>
                </a:solidFill>
                <a:latin typeface="Arial" charset="0"/>
              </a:rPr>
              <a:t>Předběžný harmonogram činnosti Pracovní skupiny Vzdělávání do konce roku 2016</a:t>
            </a:r>
            <a:r>
              <a:rPr lang="pl-PL" sz="2000" u="sng" dirty="0" smtClean="0">
                <a:solidFill>
                  <a:srgbClr val="003F7E"/>
                </a:solidFill>
                <a:latin typeface="Arial" charset="0"/>
              </a:rPr>
              <a:t> v návaznosti na realizaci projektu KAP </a:t>
            </a:r>
            <a:r>
              <a:rPr lang="cs-CZ" sz="2000" u="sng" dirty="0" smtClean="0">
                <a:solidFill>
                  <a:srgbClr val="003F7E"/>
                </a:solidFill>
                <a:latin typeface="Arial" charset="0"/>
              </a:rPr>
              <a:t>:</a:t>
            </a:r>
          </a:p>
          <a:p>
            <a:r>
              <a:rPr lang="cs-CZ" sz="2000" b="1" dirty="0" smtClean="0">
                <a:solidFill>
                  <a:srgbClr val="003F7E"/>
                </a:solidFill>
                <a:latin typeface="Arial" charset="0"/>
              </a:rPr>
              <a:t>2. setkání – květen/červen 2016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: </a:t>
            </a:r>
          </a:p>
          <a:p>
            <a:pPr lvl="1"/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projednání analýzy potřeb v území</a:t>
            </a:r>
          </a:p>
          <a:p>
            <a:pPr lvl="1"/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projednání výstupů z jednání pracovních týmů o povinných i nepovinných klíčových tématech KAP, projednání priorit v území </a:t>
            </a:r>
          </a:p>
          <a:p>
            <a:pPr lvl="1"/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projednání Rámce pro podporu infrastruktury a investic včetně finančního rámce </a:t>
            </a:r>
          </a:p>
          <a:p>
            <a:r>
              <a:rPr lang="cs-CZ" sz="2000" b="1" smtClean="0">
                <a:solidFill>
                  <a:srgbClr val="003F7E"/>
                </a:solidFill>
                <a:latin typeface="Arial" charset="0"/>
              </a:rPr>
              <a:t>3</a:t>
            </a:r>
            <a:r>
              <a:rPr lang="cs-CZ" sz="2000" b="1" dirty="0" smtClean="0">
                <a:solidFill>
                  <a:srgbClr val="003F7E"/>
                </a:solidFill>
                <a:latin typeface="Arial" charset="0"/>
              </a:rPr>
              <a:t>. setkání – září/říjen 2016: </a:t>
            </a:r>
          </a:p>
          <a:p>
            <a:pPr lvl="1"/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schválení dokumentu KAP</a:t>
            </a:r>
          </a:p>
          <a:p>
            <a:pPr>
              <a:buNone/>
            </a:pPr>
            <a:endParaRPr lang="cs-CZ" sz="600" u="sng" dirty="0" smtClean="0">
              <a:solidFill>
                <a:srgbClr val="003F7E"/>
              </a:solidFill>
              <a:latin typeface="Arial" charset="0"/>
            </a:endParaRPr>
          </a:p>
          <a:p>
            <a:pPr>
              <a:buNone/>
            </a:pPr>
            <a:r>
              <a:rPr lang="cs-CZ" sz="2000" u="sng" dirty="0" smtClean="0">
                <a:solidFill>
                  <a:srgbClr val="003F7E"/>
                </a:solidFill>
                <a:latin typeface="Arial" charset="0"/>
              </a:rPr>
              <a:t>Předpokládaný termín příštího jednání Pracovní skupiny Vzdělávání: </a:t>
            </a:r>
            <a:r>
              <a:rPr lang="cs-CZ" sz="1800" dirty="0" smtClean="0">
                <a:solidFill>
                  <a:srgbClr val="003F7E"/>
                </a:solidFill>
                <a:latin typeface="Arial" charset="0"/>
              </a:rPr>
              <a:t>přelom května a června 2016</a:t>
            </a:r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  <a:p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  <a:p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2133600" cy="898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U:\Zveřejněné materiály\dnes\za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430713"/>
          </a:xfrm>
          <a:prstGeom prst="rect">
            <a:avLst/>
          </a:prstGeom>
          <a:noFill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0" y="48768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dirty="0" smtClean="0"/>
              <a:t>Děkujeme za pozornost</a:t>
            </a:r>
            <a:endParaRPr lang="cs-CZ" sz="3200" dirty="0"/>
          </a:p>
        </p:txBody>
      </p:sp>
      <p:pic>
        <p:nvPicPr>
          <p:cNvPr id="4" name="Obrázek 3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619672" y="1556792"/>
            <a:ext cx="6192688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3200" dirty="0" smtClean="0"/>
              <a:t>Krajský </a:t>
            </a:r>
            <a:r>
              <a:rPr lang="cs-CZ" sz="3200" dirty="0"/>
              <a:t>akční plán rozvoje vzdělávání v </a:t>
            </a:r>
            <a:r>
              <a:rPr lang="cs-CZ" sz="3200" dirty="0" smtClean="0"/>
              <a:t>Jihočeském kraji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2000" dirty="0" smtClean="0"/>
              <a:t>CZ.02.3.68/0.0/0.0/15_002/0000001</a:t>
            </a:r>
          </a:p>
        </p:txBody>
      </p:sp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149080"/>
            <a:ext cx="8066660" cy="18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KAP a PS vzdělávání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55576" y="1340768"/>
            <a:ext cx="8064896" cy="5328592"/>
          </a:xfrm>
        </p:spPr>
        <p:txBody>
          <a:bodyPr/>
          <a:lstStyle/>
          <a:p>
            <a:pPr>
              <a:buNone/>
            </a:pPr>
            <a:r>
              <a:rPr lang="cs-CZ" sz="1800" b="1" dirty="0" smtClean="0">
                <a:solidFill>
                  <a:srgbClr val="003F7E"/>
                </a:solidFill>
                <a:latin typeface="Arial" charset="0"/>
              </a:rPr>
              <a:t>Proč KAP</a:t>
            </a:r>
          </a:p>
          <a:p>
            <a:pPr>
              <a:buFont typeface="+mj-lt"/>
              <a:buAutoNum type="arabicPeriod"/>
            </a:pPr>
            <a:r>
              <a:rPr lang="cs-CZ" sz="1800" dirty="0" smtClean="0">
                <a:solidFill>
                  <a:srgbClr val="003F7E"/>
                </a:solidFill>
                <a:latin typeface="Arial" charset="0"/>
              </a:rPr>
              <a:t>územní dimenze</a:t>
            </a:r>
          </a:p>
          <a:p>
            <a:pPr>
              <a:buFont typeface="+mj-lt"/>
              <a:buAutoNum type="arabicPeriod"/>
            </a:pPr>
            <a:r>
              <a:rPr lang="cs-CZ" sz="1800" dirty="0" smtClean="0">
                <a:solidFill>
                  <a:srgbClr val="003F7E"/>
                </a:solidFill>
                <a:latin typeface="Arial" charset="0"/>
              </a:rPr>
              <a:t>stanoveno metodikou výzvy č. 02_15_002 (OP VVV) pro KAP</a:t>
            </a:r>
          </a:p>
          <a:p>
            <a:pPr>
              <a:buFont typeface="+mj-lt"/>
              <a:buAutoNum type="arabicPeriod"/>
            </a:pPr>
            <a:r>
              <a:rPr lang="cs-CZ" sz="1800" dirty="0" smtClean="0">
                <a:solidFill>
                  <a:srgbClr val="003F7E"/>
                </a:solidFill>
                <a:latin typeface="Arial" charset="0"/>
              </a:rPr>
              <a:t>podmínka čerpání pro školy v rámci IROP + tzv. šablony + regionální projekty</a:t>
            </a:r>
          </a:p>
          <a:p>
            <a:pPr>
              <a:buNone/>
            </a:pPr>
            <a:r>
              <a:rPr lang="cs-CZ" sz="1800" b="1" dirty="0" smtClean="0">
                <a:solidFill>
                  <a:srgbClr val="003F7E"/>
                </a:solidFill>
                <a:latin typeface="Arial" charset="0"/>
              </a:rPr>
              <a:t>Funkce PSV</a:t>
            </a:r>
          </a:p>
          <a:p>
            <a:pPr>
              <a:buFont typeface="+mj-lt"/>
              <a:buAutoNum type="arabicPeriod"/>
            </a:pPr>
            <a:r>
              <a:rPr lang="cs-CZ" sz="1800" dirty="0" smtClean="0">
                <a:solidFill>
                  <a:srgbClr val="003F7E"/>
                </a:solidFill>
                <a:latin typeface="Arial" charset="0"/>
              </a:rPr>
              <a:t>mapování potřeb území a škol, vzdělávacího systému, trhu práce</a:t>
            </a:r>
          </a:p>
          <a:p>
            <a:pPr>
              <a:buFont typeface="+mj-lt"/>
              <a:buAutoNum type="arabicPeriod"/>
            </a:pPr>
            <a:r>
              <a:rPr lang="cs-CZ" sz="1800" dirty="0" smtClean="0">
                <a:solidFill>
                  <a:srgbClr val="003F7E"/>
                </a:solidFill>
                <a:latin typeface="Arial" charset="0"/>
              </a:rPr>
              <a:t>vyhodnocování potřeb škol (analýza v území a ve školách) - stanovuje Priority</a:t>
            </a:r>
          </a:p>
          <a:p>
            <a:pPr>
              <a:buFont typeface="+mj-lt"/>
              <a:buAutoNum type="arabicPeriod"/>
            </a:pPr>
            <a:r>
              <a:rPr lang="cs-CZ" sz="1800" dirty="0" smtClean="0">
                <a:solidFill>
                  <a:srgbClr val="003F7E"/>
                </a:solidFill>
                <a:latin typeface="Arial" charset="0"/>
              </a:rPr>
              <a:t>Rámec pro podporu infrastruktury a investic v kraji</a:t>
            </a:r>
          </a:p>
          <a:p>
            <a:pPr>
              <a:buNone/>
            </a:pPr>
            <a:r>
              <a:rPr lang="cs-CZ" sz="1800" b="1" dirty="0" smtClean="0">
                <a:solidFill>
                  <a:srgbClr val="003F7E"/>
                </a:solidFill>
                <a:latin typeface="Arial" charset="0"/>
              </a:rPr>
              <a:t>Výstupy PSV</a:t>
            </a:r>
          </a:p>
          <a:p>
            <a:pPr>
              <a:buFont typeface="+mj-lt"/>
              <a:buAutoNum type="arabicPeriod"/>
            </a:pPr>
            <a:r>
              <a:rPr lang="cs-CZ" sz="1800" dirty="0" err="1" smtClean="0">
                <a:solidFill>
                  <a:srgbClr val="003F7E"/>
                </a:solidFill>
                <a:latin typeface="Arial" charset="0"/>
              </a:rPr>
              <a:t>Prioritizace</a:t>
            </a:r>
            <a:r>
              <a:rPr lang="cs-CZ" sz="1800" dirty="0" smtClean="0">
                <a:solidFill>
                  <a:srgbClr val="003F7E"/>
                </a:solidFill>
                <a:latin typeface="Arial" charset="0"/>
              </a:rPr>
              <a:t> potřeb</a:t>
            </a:r>
          </a:p>
          <a:p>
            <a:pPr>
              <a:buFont typeface="+mj-lt"/>
              <a:buAutoNum type="arabicPeriod"/>
            </a:pPr>
            <a:r>
              <a:rPr lang="cs-CZ" sz="1800" dirty="0" smtClean="0">
                <a:solidFill>
                  <a:srgbClr val="003F7E"/>
                </a:solidFill>
                <a:latin typeface="Arial" charset="0"/>
              </a:rPr>
              <a:t>Rámec pro podporu infrastruktury a investic v kraji</a:t>
            </a:r>
          </a:p>
          <a:p>
            <a:pPr>
              <a:buFont typeface="+mj-lt"/>
              <a:buAutoNum type="arabicPeriod"/>
            </a:pPr>
            <a:r>
              <a:rPr lang="cs-CZ" sz="1800" dirty="0" smtClean="0">
                <a:solidFill>
                  <a:srgbClr val="003F7E"/>
                </a:solidFill>
                <a:latin typeface="Arial" charset="0"/>
              </a:rPr>
              <a:t>Krajský akční plán rozvoje vzdělávání</a:t>
            </a:r>
          </a:p>
          <a:p>
            <a:pPr>
              <a:buNone/>
            </a:pPr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  <a:p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Aktuální stav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0" indent="0">
              <a:spcAft>
                <a:spcPts val="0"/>
              </a:spcAft>
            </a:pPr>
            <a:r>
              <a:rPr lang="cs-CZ" sz="2400" dirty="0" smtClean="0">
                <a:solidFill>
                  <a:srgbClr val="003F7E"/>
                </a:solidFill>
                <a:latin typeface="Arial" charset="0"/>
              </a:rPr>
              <a:t>KAP = Krajský akční plán rozvoje vzdělávání </a:t>
            </a:r>
          </a:p>
          <a:p>
            <a:pPr marL="0" lvl="0" indent="0">
              <a:buNone/>
            </a:pPr>
            <a:r>
              <a:rPr lang="cs-CZ" sz="2400" dirty="0" smtClean="0">
                <a:solidFill>
                  <a:srgbClr val="003F7E"/>
                </a:solidFill>
                <a:latin typeface="Arial" charset="0"/>
              </a:rPr>
              <a:t>	v Jihočeském kraji</a:t>
            </a:r>
          </a:p>
          <a:p>
            <a:r>
              <a:rPr lang="cs-CZ" sz="2400" dirty="0" smtClean="0">
                <a:solidFill>
                  <a:srgbClr val="003F7E"/>
                </a:solidFill>
                <a:latin typeface="Arial" charset="0"/>
              </a:rPr>
              <a:t>Dne 19. 2. 2016 schválena výběrovou komisí OP VVV projektová žádost KAP </a:t>
            </a:r>
          </a:p>
          <a:p>
            <a:r>
              <a:rPr lang="cs-CZ" sz="2400" dirty="0" smtClean="0">
                <a:solidFill>
                  <a:srgbClr val="003F7E"/>
                </a:solidFill>
                <a:latin typeface="Arial" charset="0"/>
              </a:rPr>
              <a:t>Začátek realizace od 1. 11. 2015</a:t>
            </a:r>
          </a:p>
          <a:p>
            <a:r>
              <a:rPr lang="cs-CZ" sz="2400" dirty="0" smtClean="0">
                <a:solidFill>
                  <a:srgbClr val="003F7E"/>
                </a:solidFill>
                <a:latin typeface="Arial" charset="0"/>
              </a:rPr>
              <a:t>Doba trvání 6 let (1. 11. 2015 – 31. 10. 2021)</a:t>
            </a:r>
          </a:p>
          <a:p>
            <a:r>
              <a:rPr lang="cs-CZ" sz="2400" dirty="0" smtClean="0">
                <a:solidFill>
                  <a:srgbClr val="003F7E"/>
                </a:solidFill>
                <a:latin typeface="Arial" charset="0"/>
              </a:rPr>
              <a:t>Realizační tým – 5 členů (kontakty na webu Odboru školství, mládeže a tělovýchovy Jihočeského kraje)</a:t>
            </a:r>
          </a:p>
          <a:p>
            <a:r>
              <a:rPr lang="cs-CZ" sz="2400" dirty="0" smtClean="0">
                <a:solidFill>
                  <a:srgbClr val="003F7E"/>
                </a:solidFill>
                <a:latin typeface="Arial" charset="0"/>
              </a:rPr>
              <a:t>Odborný garant – zástupce Národního ústavu pro vzdělávání (NÚV)</a:t>
            </a:r>
          </a:p>
          <a:p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  <a:p>
            <a:pPr>
              <a:buNone/>
            </a:pPr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  <a:p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832" y="188640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Postup vytváření KAP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268760"/>
            <a:ext cx="7982272" cy="5328592"/>
          </a:xfrm>
        </p:spPr>
        <p:txBody>
          <a:bodyPr/>
          <a:lstStyle/>
          <a:p>
            <a:pPr>
              <a:buFont typeface="+mj-lt"/>
              <a:buAutoNum type="arabicPeriod"/>
            </a:pPr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  <a:p>
            <a:pPr>
              <a:buFont typeface="+mj-lt"/>
              <a:buAutoNum type="arabicPeriod"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Budování kapacit (11/2015-03/2016)</a:t>
            </a:r>
          </a:p>
          <a:p>
            <a:pPr lvl="1"/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sestavení realizačního týmu, ustavení </a:t>
            </a:r>
            <a:r>
              <a:rPr lang="cs-CZ" sz="1600" b="1" dirty="0" smtClean="0">
                <a:solidFill>
                  <a:srgbClr val="003F7E"/>
                </a:solidFill>
                <a:latin typeface="Arial" charset="0"/>
              </a:rPr>
              <a:t>Pracovní skupiny Vzdělávání</a:t>
            </a:r>
          </a:p>
          <a:p>
            <a:pPr lvl="1"/>
            <a:endParaRPr lang="cs-CZ" sz="1600" b="1" dirty="0" smtClean="0">
              <a:solidFill>
                <a:srgbClr val="003F7E"/>
              </a:solidFill>
              <a:latin typeface="Arial" charset="0"/>
            </a:endParaRPr>
          </a:p>
          <a:p>
            <a:pPr>
              <a:buFont typeface="+mj-lt"/>
              <a:buAutoNum type="arabicPeriod"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Analýza potřeb v území (01-04/2016)</a:t>
            </a:r>
          </a:p>
          <a:p>
            <a:pPr lvl="1">
              <a:buFont typeface="+mj-lt"/>
              <a:buChar char="–"/>
            </a:pPr>
            <a:r>
              <a:rPr lang="cs-CZ" sz="1600" dirty="0">
                <a:solidFill>
                  <a:srgbClr val="003F7E"/>
                </a:solidFill>
                <a:latin typeface="Arial" charset="0"/>
              </a:rPr>
              <a:t>analýza vývoje trhu práce a vzdělávacího systému v území kraje</a:t>
            </a:r>
          </a:p>
          <a:p>
            <a:pPr lvl="1">
              <a:buFont typeface="+mj-lt"/>
              <a:buChar char="–"/>
            </a:pPr>
            <a:r>
              <a:rPr lang="cs-CZ" sz="1600" dirty="0">
                <a:solidFill>
                  <a:srgbClr val="003F7E"/>
                </a:solidFill>
                <a:latin typeface="Arial" charset="0"/>
              </a:rPr>
              <a:t>veřejné projednání povinných a nepovinných </a:t>
            </a:r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témat</a:t>
            </a:r>
          </a:p>
          <a:p>
            <a:pPr lvl="1">
              <a:buFont typeface="+mj-lt"/>
              <a:buChar char="–"/>
            </a:pPr>
            <a:endParaRPr lang="cs-CZ" sz="1600" dirty="0">
              <a:solidFill>
                <a:srgbClr val="003F7E"/>
              </a:solidFill>
              <a:latin typeface="Arial" charset="0"/>
            </a:endParaRPr>
          </a:p>
          <a:p>
            <a:pPr>
              <a:buFont typeface="+mj-lt"/>
              <a:buAutoNum type="arabicPeriod"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Analýza potřeb ve školách zpracovávaná odborným garantem  /Národní ústav pro vzdělávání/ (12/2015-03/2016)</a:t>
            </a:r>
          </a:p>
          <a:p>
            <a:pPr lvl="1">
              <a:buFont typeface="+mj-lt"/>
              <a:buChar char="–"/>
            </a:pPr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dotazníkové šetření provedené Národním ústavem pro vzdělávání (NÚV)</a:t>
            </a:r>
          </a:p>
          <a:p>
            <a:pPr lvl="1">
              <a:buFont typeface="+mj-lt"/>
              <a:buChar char="–"/>
            </a:pPr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definování </a:t>
            </a:r>
            <a:r>
              <a:rPr lang="cs-CZ" sz="1600" dirty="0">
                <a:solidFill>
                  <a:srgbClr val="003F7E"/>
                </a:solidFill>
                <a:latin typeface="Arial" charset="0"/>
              </a:rPr>
              <a:t>priorit rozvoje škol</a:t>
            </a:r>
          </a:p>
          <a:p>
            <a:pPr lvl="1">
              <a:buFont typeface="+mj-lt"/>
              <a:buChar char="–"/>
            </a:pPr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zpracování Rámce pro podporu infrastruktury a investic za každého zřizovatele</a:t>
            </a: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832" y="188640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Postup vytváření KAP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268760"/>
            <a:ext cx="7982272" cy="5328592"/>
          </a:xfrm>
        </p:spPr>
        <p:txBody>
          <a:bodyPr/>
          <a:lstStyle/>
          <a:p>
            <a:pPr>
              <a:buFont typeface="+mj-lt"/>
              <a:buAutoNum type="arabicPeriod"/>
            </a:pPr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Prioritizace potřeb na území kraje (06/2016)</a:t>
            </a:r>
          </a:p>
          <a:p>
            <a:pPr lvl="1">
              <a:buFont typeface="+mj-lt"/>
              <a:buChar char="–"/>
            </a:pPr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práce v rámci dílčích pracovních týmů, spolupráce s odborným garantem</a:t>
            </a:r>
          </a:p>
          <a:p>
            <a:pPr lvl="1">
              <a:buFont typeface="+mj-lt"/>
              <a:buChar char="–"/>
            </a:pPr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zpracování seznamu projektových záměrů pro investiční intervence v IROP </a:t>
            </a:r>
            <a:r>
              <a:rPr lang="cs-CZ" sz="1600" b="1" dirty="0" smtClean="0">
                <a:solidFill>
                  <a:srgbClr val="003F7E"/>
                </a:solidFill>
                <a:latin typeface="Arial" charset="0"/>
              </a:rPr>
              <a:t>- Rámec pro podporu infrastruktury a investic</a:t>
            </a:r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 (nutná podmínka pro předložení žádosti do IROP)</a:t>
            </a:r>
          </a:p>
          <a:p>
            <a:pPr lvl="1">
              <a:buFont typeface="+mj-lt"/>
              <a:buChar char="–"/>
            </a:pPr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výstup z dotazníků předán zřizovateli </a:t>
            </a:r>
            <a:r>
              <a:rPr lang="cs-CZ" sz="1600" dirty="0" smtClean="0">
                <a:solidFill>
                  <a:srgbClr val="003F7E"/>
                </a:solidFill>
                <a:latin typeface="Calibri"/>
              </a:rPr>
              <a:t>→ </a:t>
            </a:r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výběr do Rámce</a:t>
            </a:r>
          </a:p>
          <a:p>
            <a:pPr marL="457200" indent="-457200">
              <a:buFont typeface="+mj-lt"/>
              <a:buAutoNum type="arabicPeriod" startAt="5"/>
            </a:pPr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Stanovení cílů rozvoje škol (09/2016 - 07/2017)</a:t>
            </a:r>
          </a:p>
          <a:p>
            <a:pPr lvl="1">
              <a:buFont typeface="+mj-lt"/>
              <a:buChar char="–"/>
            </a:pPr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na základě předchozí </a:t>
            </a:r>
            <a:r>
              <a:rPr lang="cs-CZ" sz="1600" dirty="0" err="1" smtClean="0">
                <a:solidFill>
                  <a:srgbClr val="003F7E"/>
                </a:solidFill>
                <a:latin typeface="Arial" charset="0"/>
              </a:rPr>
              <a:t>prioritizace</a:t>
            </a:r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 potřeb</a:t>
            </a:r>
          </a:p>
          <a:p>
            <a:pPr lvl="1">
              <a:buFont typeface="+mj-lt"/>
              <a:buChar char="–"/>
            </a:pPr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školy </a:t>
            </a:r>
            <a:r>
              <a:rPr lang="cs-CZ" sz="1600" dirty="0">
                <a:solidFill>
                  <a:srgbClr val="003F7E"/>
                </a:solidFill>
                <a:latin typeface="Arial" charset="0"/>
              </a:rPr>
              <a:t>tvoří tzv. Plány aktivit; přímá podpora školám (workshopy, semináře aj.)</a:t>
            </a:r>
          </a:p>
          <a:p>
            <a:pPr>
              <a:buFont typeface="+mj-lt"/>
              <a:buAutoNum type="arabicPeriod" startAt="5"/>
            </a:pPr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  <a:p>
            <a:pPr>
              <a:buFont typeface="+mj-lt"/>
              <a:buAutoNum type="arabicPeriod" startAt="5"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Tvorba a schválení KAP (10-12/2016)</a:t>
            </a:r>
            <a:endParaRPr lang="cs-CZ" sz="2000" dirty="0">
              <a:solidFill>
                <a:srgbClr val="003F7E"/>
              </a:solidFill>
              <a:latin typeface="Arial" charset="0"/>
            </a:endParaRPr>
          </a:p>
          <a:p>
            <a:pPr lvl="1">
              <a:buFont typeface="+mj-lt"/>
              <a:buAutoNum type="arabicPeriod"/>
            </a:pPr>
            <a:endParaRPr lang="cs-CZ" sz="14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832" y="188640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Pracovní týmy a prioritní témata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268760"/>
            <a:ext cx="7982272" cy="5328592"/>
          </a:xfrm>
        </p:spPr>
        <p:txBody>
          <a:bodyPr/>
          <a:lstStyle/>
          <a:p>
            <a:pPr>
              <a:buFont typeface="+mj-lt"/>
              <a:buAutoNum type="arabicPeriod"/>
            </a:pPr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  <a:p>
            <a:pPr>
              <a:spcBef>
                <a:spcPts val="0"/>
              </a:spcBef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Prioritní (povinná) témata KAP:</a:t>
            </a:r>
          </a:p>
          <a:p>
            <a:pPr lvl="1">
              <a:spcBef>
                <a:spcPts val="0"/>
              </a:spcBef>
            </a:pPr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Podpora kompetencí k podnikavosti, iniciativě a kreativitě (také pro oblast ZŠ, minoritně pro MŠ) </a:t>
            </a:r>
          </a:p>
          <a:p>
            <a:pPr lvl="1">
              <a:spcBef>
                <a:spcPts val="0"/>
              </a:spcBef>
            </a:pPr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Podpora polytechnického vzdělávání (přírodovědné, technické a environmentální vzdělávání) – také pro oblast MŠ a ZŠ </a:t>
            </a:r>
          </a:p>
          <a:p>
            <a:pPr lvl="1">
              <a:spcBef>
                <a:spcPts val="0"/>
              </a:spcBef>
            </a:pPr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Podpora odborného vzdělávání včetně spolupráce škol a zaměstnavatelů </a:t>
            </a:r>
          </a:p>
          <a:p>
            <a:pPr lvl="1">
              <a:spcBef>
                <a:spcPts val="0"/>
              </a:spcBef>
            </a:pPr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Rozvoj kariérového poradenství – také pro oblast ZŠ </a:t>
            </a:r>
          </a:p>
          <a:p>
            <a:pPr lvl="1">
              <a:spcBef>
                <a:spcPts val="0"/>
              </a:spcBef>
            </a:pPr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Rozvoj škol jako center celoživotního učení </a:t>
            </a:r>
          </a:p>
          <a:p>
            <a:pPr lvl="1">
              <a:spcBef>
                <a:spcPts val="0"/>
              </a:spcBef>
            </a:pPr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Podpora inkluze </a:t>
            </a:r>
          </a:p>
          <a:p>
            <a:pPr lvl="1">
              <a:spcBef>
                <a:spcPts val="0"/>
              </a:spcBef>
            </a:pPr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Infrastruktura </a:t>
            </a:r>
          </a:p>
          <a:p>
            <a:pPr lvl="1">
              <a:spcBef>
                <a:spcPts val="0"/>
              </a:spcBef>
              <a:buNone/>
            </a:pPr>
            <a:endParaRPr lang="cs-CZ" sz="1600" dirty="0" smtClean="0">
              <a:solidFill>
                <a:srgbClr val="003F7E"/>
              </a:solidFill>
              <a:latin typeface="Arial" charset="0"/>
            </a:endParaRPr>
          </a:p>
          <a:p>
            <a:pPr>
              <a:spcBef>
                <a:spcPts val="0"/>
              </a:spcBef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Nepovinná témata KAP: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buFont typeface="Times New Roman"/>
              <a:buChar char="–"/>
              <a:tabLst>
                <a:tab pos="457200" algn="l"/>
              </a:tabLst>
            </a:pPr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Rozvoj výuky cizích jazyků;</a:t>
            </a:r>
          </a:p>
          <a:p>
            <a:pPr lvl="1">
              <a:spcBef>
                <a:spcPts val="0"/>
              </a:spcBef>
              <a:buFont typeface="Times New Roman"/>
              <a:buChar char="–"/>
              <a:tabLst>
                <a:tab pos="457200" algn="l"/>
              </a:tabLst>
            </a:pPr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ICT kompetence;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buFont typeface="Times New Roman"/>
              <a:buChar char="–"/>
              <a:tabLst>
                <a:tab pos="457200" algn="l"/>
              </a:tabLst>
            </a:pPr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Čtenářská a matematická gramotnost;</a:t>
            </a:r>
          </a:p>
          <a:p>
            <a:pPr lvl="1">
              <a:spcBef>
                <a:spcPts val="0"/>
              </a:spcBef>
            </a:pPr>
            <a:r>
              <a:rPr lang="cs-CZ" sz="1600" dirty="0" smtClean="0">
                <a:solidFill>
                  <a:srgbClr val="003F7E"/>
                </a:solidFill>
                <a:latin typeface="Arial" charset="0"/>
              </a:rPr>
              <a:t>další témata důležitá pro území/školy </a:t>
            </a:r>
            <a:endParaRPr lang="cs-CZ" sz="16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Pracovní týmy a prioritní témata</a:t>
            </a:r>
            <a:endParaRPr lang="cs-CZ" sz="3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67544" y="1844824"/>
          <a:ext cx="8136904" cy="4678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5184576"/>
              </a:tblGrid>
              <a:tr h="47105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Calibri" pitchFamily="34" charset="0"/>
                        </a:rPr>
                        <a:t>Pracovní tým</a:t>
                      </a:r>
                      <a:endParaRPr lang="cs-CZ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Calibri" pitchFamily="34" charset="0"/>
                        </a:rPr>
                        <a:t>Povinná témata</a:t>
                      </a:r>
                      <a:endParaRPr lang="cs-CZ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104534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Kariérové poradenství a podnikavost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2000" dirty="0" smtClean="0">
                          <a:latin typeface="Calibri" pitchFamily="34" charset="0"/>
                        </a:rPr>
                        <a:t> Podpora kompetencí k podnikavosti, iniciativě a kreativitě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cs-CZ" sz="2000" dirty="0" smtClean="0">
                          <a:latin typeface="Calibri" pitchFamily="34" charset="0"/>
                        </a:rPr>
                        <a:t> Rozvoj kariérového poradenství </a:t>
                      </a:r>
                    </a:p>
                    <a:p>
                      <a:endParaRPr lang="cs-CZ" sz="2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104534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Polytechnické, odborné, další profesní vzdělávání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cs-CZ" sz="2000" dirty="0" smtClean="0">
                          <a:latin typeface="Calibri" pitchFamily="34" charset="0"/>
                        </a:rPr>
                        <a:t> Podpora polytechnického vzdělávání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cs-CZ" sz="2000" dirty="0" smtClean="0">
                          <a:latin typeface="Calibri" pitchFamily="34" charset="0"/>
                        </a:rPr>
                        <a:t> Podpora odborného vzdělávání včetně spolupráce škol a zaměstnavatelů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cs-CZ" sz="2000" dirty="0" smtClean="0">
                          <a:latin typeface="Calibri" pitchFamily="34" charset="0"/>
                        </a:rPr>
                        <a:t> Rozvoj škol jako center celoživotního učení </a:t>
                      </a:r>
                    </a:p>
                  </a:txBody>
                  <a:tcPr/>
                </a:tc>
              </a:tr>
              <a:tr h="58074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Inkluze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2000" dirty="0" smtClean="0">
                          <a:latin typeface="Calibri" pitchFamily="34" charset="0"/>
                        </a:rPr>
                        <a:t> Podpora inkluze </a:t>
                      </a:r>
                    </a:p>
                  </a:txBody>
                  <a:tcPr/>
                </a:tc>
              </a:tr>
              <a:tr h="58074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Nepovinná témata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Calibri" pitchFamily="34" charset="0"/>
                        </a:rPr>
                        <a:t>Rozvoj výuky cizích jazyků, ICT kompetence,</a:t>
                      </a:r>
                      <a:r>
                        <a:rPr lang="cs-CZ" sz="2000" baseline="0" dirty="0" smtClean="0">
                          <a:latin typeface="Calibri" pitchFamily="34" charset="0"/>
                        </a:rPr>
                        <a:t> č</a:t>
                      </a:r>
                      <a:r>
                        <a:rPr lang="cs-CZ" sz="2000" dirty="0" smtClean="0">
                          <a:latin typeface="Calibri" pitchFamily="34" charset="0"/>
                        </a:rPr>
                        <a:t>tenářská a matematická gramotnost,</a:t>
                      </a:r>
                      <a:r>
                        <a:rPr lang="cs-CZ" sz="20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cs-CZ" sz="2000" dirty="0" smtClean="0">
                          <a:latin typeface="Calibri" pitchFamily="34" charset="0"/>
                        </a:rPr>
                        <a:t>další témata </a:t>
                      </a:r>
                      <a:endParaRPr lang="cs-CZ" sz="2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832" y="188640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Kontakty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268760"/>
            <a:ext cx="7982272" cy="5328592"/>
          </a:xfrm>
        </p:spPr>
        <p:txBody>
          <a:bodyPr/>
          <a:lstStyle/>
          <a:p>
            <a:pPr>
              <a:buNone/>
            </a:pPr>
            <a:r>
              <a:rPr lang="cs-CZ" sz="2000" u="sng" dirty="0" smtClean="0">
                <a:solidFill>
                  <a:srgbClr val="003F7E"/>
                </a:solidFill>
                <a:latin typeface="Arial" charset="0"/>
              </a:rPr>
              <a:t>Kontakty na realizační tým KAP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:</a:t>
            </a:r>
          </a:p>
          <a:p>
            <a:pPr>
              <a:buNone/>
            </a:pPr>
            <a:endParaRPr lang="cs-CZ" sz="1600" dirty="0" smtClean="0">
              <a:solidFill>
                <a:srgbClr val="003F7E"/>
              </a:solidFill>
              <a:latin typeface="Arial" charset="0"/>
            </a:endParaRPr>
          </a:p>
          <a:p>
            <a:pPr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Obecné dotazy k projektu: </a:t>
            </a:r>
            <a:r>
              <a:rPr lang="cs-CZ" sz="2000" dirty="0" smtClean="0">
                <a:solidFill>
                  <a:srgbClr val="0070C0"/>
                </a:solidFill>
                <a:latin typeface="Arial" charset="0"/>
              </a:rPr>
              <a:t>kap@kraj-</a:t>
            </a:r>
            <a:r>
              <a:rPr lang="cs-CZ" sz="2000" dirty="0" err="1" smtClean="0">
                <a:solidFill>
                  <a:srgbClr val="0070C0"/>
                </a:solidFill>
                <a:latin typeface="Arial" charset="0"/>
              </a:rPr>
              <a:t>jihocesky.cz</a:t>
            </a:r>
            <a:endParaRPr lang="cs-CZ" sz="2000" dirty="0" smtClean="0">
              <a:solidFill>
                <a:srgbClr val="0070C0"/>
              </a:solidFill>
              <a:latin typeface="Arial" charset="0"/>
            </a:endParaRPr>
          </a:p>
          <a:p>
            <a:pPr>
              <a:buNone/>
            </a:pPr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  <a:p>
            <a:pPr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Ing. Hynek Čížek, Ph.D., vedoucí oddělení evropských fondů a strategií</a:t>
            </a:r>
          </a:p>
          <a:p>
            <a:pPr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E-mail: cizek@kraj-jihocesky.cz, tel. +420 386 720 900</a:t>
            </a:r>
          </a:p>
          <a:p>
            <a:pPr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Ing. Michaela Pešková, finanční manažerka</a:t>
            </a:r>
          </a:p>
          <a:p>
            <a:pPr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E-mail: peskova@kraj-jihocesky.cz, tel. +420 386 720 906</a:t>
            </a:r>
          </a:p>
          <a:p>
            <a:pPr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Mgr. Lenka Nováková, projektová manažerka</a:t>
            </a:r>
          </a:p>
          <a:p>
            <a:pPr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E-mail: novakoval@kraj-jihocesky.cz, tel. +420 386 720 940</a:t>
            </a:r>
          </a:p>
          <a:p>
            <a:pPr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Mgr. Jana Poračanová, projektová manažerka</a:t>
            </a:r>
          </a:p>
          <a:p>
            <a:pPr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E-mail: poracanova@kraj-jihocesky.cz, tel. +420 386 720 916</a:t>
            </a:r>
          </a:p>
          <a:p>
            <a:pPr>
              <a:buNone/>
            </a:pPr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  <a:p>
            <a:pPr>
              <a:buNone/>
            </a:pPr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  <a:p>
            <a:pPr>
              <a:buNone/>
            </a:pPr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  <a:p>
            <a:pPr>
              <a:buNone/>
            </a:pPr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671</Words>
  <Application>Microsoft Office PowerPoint</Application>
  <PresentationFormat>Předvádění na obrazovce (4:3)</PresentationFormat>
  <Paragraphs>151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Default Design</vt:lpstr>
      <vt:lpstr>Snímek 1</vt:lpstr>
      <vt:lpstr>Snímek 2</vt:lpstr>
      <vt:lpstr>KAP a PS vzdělávání</vt:lpstr>
      <vt:lpstr>Aktuální stav</vt:lpstr>
      <vt:lpstr>Postup vytváření KAP</vt:lpstr>
      <vt:lpstr>Postup vytváření KAP</vt:lpstr>
      <vt:lpstr>Pracovní týmy a prioritní témata</vt:lpstr>
      <vt:lpstr>Pracovní týmy a prioritní témata</vt:lpstr>
      <vt:lpstr>Kontakty</vt:lpstr>
      <vt:lpstr>Kontakty</vt:lpstr>
      <vt:lpstr>Analýza potřeb  v území</vt:lpstr>
      <vt:lpstr>Analýza potřeb  v území</vt:lpstr>
      <vt:lpstr>Rámec pro podporu infrastruktury</vt:lpstr>
      <vt:lpstr>Rámec pro podporu infrastruktury</vt:lpstr>
      <vt:lpstr>Harmonogram do konce roku 2016</vt:lpstr>
      <vt:lpstr>Snímek 16</vt:lpstr>
    </vt:vector>
  </TitlesOfParts>
  <Company>KUJC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Bohumír Mach</dc:creator>
  <cp:lastModifiedBy>Lenka Nováková</cp:lastModifiedBy>
  <cp:revision>114</cp:revision>
  <dcterms:created xsi:type="dcterms:W3CDTF">2010-02-05T10:36:31Z</dcterms:created>
  <dcterms:modified xsi:type="dcterms:W3CDTF">2016-03-11T06:23:45Z</dcterms:modified>
</cp:coreProperties>
</file>