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1" r:id="rId2"/>
    <p:sldId id="300" r:id="rId3"/>
    <p:sldId id="291" r:id="rId4"/>
    <p:sldId id="329" r:id="rId5"/>
    <p:sldId id="328" r:id="rId6"/>
    <p:sldId id="326" r:id="rId7"/>
    <p:sldId id="332" r:id="rId8"/>
    <p:sldId id="319" r:id="rId9"/>
    <p:sldId id="320" r:id="rId10"/>
    <p:sldId id="330" r:id="rId11"/>
    <p:sldId id="314" r:id="rId12"/>
    <p:sldId id="331" r:id="rId13"/>
    <p:sldId id="327" r:id="rId14"/>
    <p:sldId id="322" r:id="rId15"/>
    <p:sldId id="324" r:id="rId16"/>
    <p:sldId id="260" r:id="rId17"/>
  </p:sldIdLst>
  <p:sldSz cx="9144000" cy="6858000" type="screen4x3"/>
  <p:notesSz cx="6797675" cy="9926638"/>
  <p:defaultTextStyle>
    <a:defPPr>
      <a:defRPr lang="cs-CZ"/>
    </a:defPPr>
    <a:lvl1pPr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1pPr>
    <a:lvl2pPr marL="4572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2pPr>
    <a:lvl3pPr marL="9144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3pPr>
    <a:lvl4pPr marL="13716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4pPr>
    <a:lvl5pPr marL="18288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60"/>
    <a:srgbClr val="003366"/>
    <a:srgbClr val="003399"/>
    <a:srgbClr val="003F7E"/>
    <a:srgbClr val="0039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6314" autoAdjust="0"/>
  </p:normalViewPr>
  <p:slideViewPr>
    <p:cSldViewPr>
      <p:cViewPr varScale="1">
        <p:scale>
          <a:sx n="105" d="100"/>
          <a:sy n="105" d="100"/>
        </p:scale>
        <p:origin x="1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558C0-84DA-4CFB-9DEC-8DB647220172}" type="datetimeFigureOut">
              <a:rPr lang="cs-CZ" smtClean="0"/>
              <a:pPr/>
              <a:t>1.11.2018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631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631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5310C-CEA1-4DF3-B7F4-6C1ECC0927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398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30AB3-FAC7-4D30-AE78-1904F09E100E}" type="datetimeFigureOut">
              <a:rPr lang="cs-CZ" smtClean="0"/>
              <a:pPr/>
              <a:t>1.11.2018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5113"/>
            <a:ext cx="5438775" cy="4467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630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630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65903-9E17-428C-A81B-58DCBB05D8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99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4F056-559A-47E7-9268-35F06201648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3179E-E994-4383-A30B-223035264B5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E035F-7876-4891-B494-6213D669B59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3731B7-F178-4C48-B591-A3AF8B9CD54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299CC-C853-4611-93F1-BDEC79DD325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17DF9-4D31-47F9-AE13-887BD6D4188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6EED9-E3E1-4710-8942-1C8297725BC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6FBC4-926A-4BA7-A1DF-A0FB860BDC3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0B59E-0C2F-471A-B8D6-85E32AA795B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EE091-18EE-4BD1-B6EF-ECCC72DDDFA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73B44-E69F-4DEF-9E91-DC7EB733A8D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A4A2A-564F-4642-9B46-EC474056477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726FD2AE-536A-4500-B1FB-828762AA03C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915816" y="907960"/>
            <a:ext cx="5991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</a:pPr>
            <a:r>
              <a:rPr lang="cs-CZ" sz="2400" b="1" dirty="0"/>
              <a:t>Krajský akční plán rozvoje vzdělávání </a:t>
            </a:r>
          </a:p>
          <a:p>
            <a:pPr algn="l">
              <a:spcBef>
                <a:spcPts val="0"/>
              </a:spcBef>
            </a:pPr>
            <a:r>
              <a:rPr lang="cs-CZ" sz="2400" b="1" dirty="0"/>
              <a:t>v Jihočeském </a:t>
            </a:r>
            <a:r>
              <a:rPr lang="cs-CZ" sz="2400" b="1" dirty="0" smtClean="0"/>
              <a:t>kraji</a:t>
            </a:r>
          </a:p>
          <a:p>
            <a:pPr algn="ctr">
              <a:spcBef>
                <a:spcPts val="0"/>
              </a:spcBef>
            </a:pPr>
            <a:r>
              <a:rPr lang="cs-CZ" sz="1800" b="1" dirty="0"/>
              <a:t>Hynek Čížek, </a:t>
            </a:r>
            <a:r>
              <a:rPr lang="cs-CZ" sz="1800" b="1" dirty="0" smtClean="0"/>
              <a:t>2. 11. 2018</a:t>
            </a:r>
            <a:endParaRPr lang="cs-CZ" sz="1800" b="1" dirty="0"/>
          </a:p>
        </p:txBody>
      </p:sp>
      <p:pic>
        <p:nvPicPr>
          <p:cNvPr id="2052" name="Picture 4" descr="U:\Zveřejněné materiály\dnes\vyse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325728"/>
            <a:ext cx="6948264" cy="3250967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5804116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36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800" b="1" dirty="0">
                <a:solidFill>
                  <a:srgbClr val="003F7E"/>
                </a:solidFill>
                <a:latin typeface="Arial" charset="0"/>
              </a:rPr>
              <a:t>Příloha k Rámci 86. výzva</a:t>
            </a:r>
            <a:br>
              <a:rPr lang="cs-CZ" sz="2800" b="1" dirty="0">
                <a:solidFill>
                  <a:srgbClr val="003F7E"/>
                </a:solidFill>
                <a:latin typeface="Arial" charset="0"/>
              </a:rPr>
            </a:br>
            <a:r>
              <a:rPr lang="cs-CZ" sz="2800" b="1" dirty="0">
                <a:solidFill>
                  <a:srgbClr val="003F7E"/>
                </a:solidFill>
                <a:latin typeface="Arial" charset="0"/>
              </a:rPr>
              <a:t>+ aktualizace Rámce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příloha Rámce/Seznamu určeného pro výzvu č. 86 pro speciální školy a SPC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(Infrastruktura vedoucí k přechodu do škol hlavního vzdělávacího proudu a k samostatnému způsobu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života): </a:t>
            </a: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projektových návrhů,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celkové náklady: </a:t>
            </a: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102 750 000 Kč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schvaluje PSV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aktualizace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Rámce/Seznamu investičních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projektů pro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IPRÚ a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CLLD: </a:t>
            </a: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projektových návrhů,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celkové náklady: </a:t>
            </a: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86 705 000  Kč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schvaluje </a:t>
            </a: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RSK</a:t>
            </a: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oba Seznamy budou předloženy Regionální stálé konferenci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01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Školská inkluzivní koncepce kraje</a:t>
            </a:r>
            <a:endParaRPr lang="cs-CZ" sz="28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řídící orgán (MŠMT) </a:t>
            </a: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zrevidoval Postupy KAP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zásadní metodický dokument pro realizaci projektu upravený na základě zkušeností při realizaci projektu ve všech krajích ČR v jeho první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fázi, účinnost od 1. 7. 2018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průběhu roku 2018 řídící orgán rovněž vypracoval </a:t>
            </a: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Metodiku </a:t>
            </a: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rovných příležitostí ve </a:t>
            </a: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vzdělávání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závazná pro zpracovatele místních a krajských akčních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plánů; cílem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dokumentu je vymezit kompetence a činnosti v pracovních skupinách pro rovné příležitosti v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místních a krajských akčních plánech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92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Školská inkluzivní koncepce kraje</a:t>
            </a:r>
            <a:endParaRPr lang="cs-CZ" sz="28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Metodika doporučuje učinit </a:t>
            </a:r>
            <a:r>
              <a:rPr lang="cs-CZ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sérii následujících kroků: </a:t>
            </a:r>
          </a:p>
          <a:p>
            <a:pPr>
              <a:buFont typeface="+mj-lt"/>
              <a:buAutoNum type="arabicPeriod"/>
            </a:pP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zřízení, popř. rozšíření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 skupiny pro rovné příležitosti ve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vzdělávání</a:t>
            </a:r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zmapování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rovných příležitostí škol (faktická otevřenost a inkluzivita škol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v Jihočeském kraji</a:t>
            </a:r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vysvětlení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příčin problémů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nerovnosti</a:t>
            </a:r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strategické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plánování řešení problémů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nerovnosti</a:t>
            </a:r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pravidelné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monitorování a hodnocení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pokroku</a:t>
            </a:r>
            <a:endParaRPr lang="cs-CZ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48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Školská inkluzivní koncepce kraje</a:t>
            </a:r>
            <a:endParaRPr lang="cs-CZ" sz="28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revize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Postupů KAP a z Metodiky rovných příležitostí vyplynula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povinnost zpracování </a:t>
            </a: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Školské inkluzivní koncepce </a:t>
            </a: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koncepce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nezbytná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 předložení projektů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výzev OP VVV: </a:t>
            </a: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Implementace </a:t>
            </a: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krajských akčních plánů </a:t>
            </a: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Inkluzivní vzdělávání pro sociálně vyloučené lokality II</a:t>
            </a: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podmínkou je činnost pracovního týmu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Inkluze (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 skupiny pro rovné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příležitosti)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 němž by měly být zapojeni zástupci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všech zájmových skupin, kterých se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téma inkluze dotýká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společná diskuze nad tématy souvisejícími s inkluzí a projednání podkladů k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nastavení rovných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příležitostí v Jihočeském kraji,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tým se musí sejít minimálně 4x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ročně  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73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399656" y="212725"/>
            <a:ext cx="5058544" cy="1143000"/>
          </a:xfrm>
        </p:spPr>
        <p:txBody>
          <a:bodyPr/>
          <a:lstStyle/>
          <a:p>
            <a:pPr algn="l"/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Doplnění pracovních týmů</a:t>
            </a:r>
            <a:endParaRPr lang="cs-CZ" sz="28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20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 týmy – pokračování činnosti a doplnění členů: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Inkluze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Kariérové poradenství a podnikavost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Polytechnika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Odborné a další profesní vzdělávání, celoživotní vzdělávání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Nepovinná témata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práce v nich se mohou zúčastnit jak současní, tak noví členové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členové PSV mohou navrhnout nové členy, kontakty předat </a:t>
            </a:r>
            <a:r>
              <a:rPr lang="cs-CZ" sz="1800" b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realizačnímu týmu</a:t>
            </a:r>
            <a:endParaRPr lang="cs-CZ" sz="1800" b="1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98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Harmonogram činnosti, termín dalšího jednání PSV</a:t>
            </a:r>
            <a:endParaRPr lang="cs-CZ" sz="28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pokračování v pořádání tematických setkávání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šetření Výzkum vývoje profesní orientace – ve spolupráci s firmou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TREXIMA, spol. s r.o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činnosti: evaluace KAP I, příprava tvorby KAP II ve spolupráci s pracovními týmy (Analýza potřeb v území, propojení s Analýzou potřeb škol, Prioritizace potřeb, Tvorba Dokumentu KAP II)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předpokládaný termín dalšího jednání PSV – </a:t>
            </a: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min. 1x v průběhu roku 2019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závisí na postupu při zpracovávání Dokumentu KAP II, popř. nutnosti aktualizace Rámce/Seznamu investičních projektů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77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U:\Zveřejněné materiály\dnes\za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430713"/>
          </a:xfrm>
          <a:prstGeom prst="rect">
            <a:avLst/>
          </a:prstGeom>
          <a:noFill/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0" y="4876800"/>
            <a:ext cx="617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200" dirty="0" smtClean="0"/>
              <a:t>Děkuji za pozornost</a:t>
            </a:r>
            <a:endParaRPr lang="cs-CZ" sz="3200" dirty="0"/>
          </a:p>
        </p:txBody>
      </p:sp>
      <p:pic>
        <p:nvPicPr>
          <p:cNvPr id="4" name="Obrázek 3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619672" y="1556792"/>
            <a:ext cx="6192688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cs-CZ" sz="3200" dirty="0" smtClean="0"/>
              <a:t>Krajský </a:t>
            </a:r>
            <a:r>
              <a:rPr lang="cs-CZ" sz="3200" dirty="0"/>
              <a:t>akční plán rozvoje vzdělávání v </a:t>
            </a:r>
            <a:r>
              <a:rPr lang="cs-CZ" sz="3200" dirty="0" smtClean="0"/>
              <a:t>Jihočeském kraji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cs-CZ" sz="2000" dirty="0" smtClean="0"/>
              <a:t>CZ.02.3.68/0.0/0.0/15_002/0000001</a:t>
            </a:r>
          </a:p>
        </p:txBody>
      </p:sp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149080"/>
            <a:ext cx="806666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1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Program 5. zasedání</a:t>
            </a:r>
            <a:endParaRPr lang="cs-CZ" sz="28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Zahájení, organizační pokyny </a:t>
            </a:r>
            <a:endParaRPr lang="cs-CZ" sz="18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Volba nového předsedy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PSV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Aktuální informace o průběhu projektu Krajský akční plán rozvoje vzdělávání v Jihočeském kraji </a:t>
            </a:r>
            <a:endParaRPr lang="cs-CZ" sz="18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Schválení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dvou Seznamů projektových záměrů: </a:t>
            </a:r>
            <a:endParaRPr lang="cs-CZ" sz="18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přílohy k Rámci/Seznamu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projektových záměrů pro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investiční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intervence v SC 2.4 IROP a pro integrované nástroje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ITI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IPRÚ a CLLD pro plánované projekty v 86. výzvě pro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speciální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školství, </a:t>
            </a:r>
          </a:p>
          <a:p>
            <a:pPr marL="457200" lvl="1" indent="0">
              <a:buNone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aktualizace </a:t>
            </a: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Rámce/Seznamu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projektových záměrů pro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investiční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intervence v SC 2.4 IROP a pro integrované nástroje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ITI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IPRÚ a 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CLLD</a:t>
            </a:r>
          </a:p>
          <a:p>
            <a:pPr marL="457200" lvl="1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3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Program 5. zasedání</a:t>
            </a:r>
            <a:endParaRPr lang="cs-CZ" sz="28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 startAt="5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Metodika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rovných příležitostí, školská inkluzivní koncepce kraje,    pracovní tým Inkluze</a:t>
            </a:r>
          </a:p>
          <a:p>
            <a:pPr marL="914400" lvl="1" indent="-457200">
              <a:buFont typeface="+mj-lt"/>
              <a:buAutoNum type="arabicPeriod" startAt="5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Doplnění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ostatních pracovních týmů </a:t>
            </a:r>
          </a:p>
          <a:p>
            <a:pPr marL="914400" lvl="1" indent="-457200">
              <a:buFont typeface="+mj-lt"/>
              <a:buAutoNum type="arabicPeriod" startAt="5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Aktuální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o průběhu projektu Implementace Krajského akčního plánu Jihočeského kraje I (I-KAP) </a:t>
            </a:r>
          </a:p>
          <a:p>
            <a:pPr marL="914400" lvl="1" indent="-457200">
              <a:buFont typeface="+mj-lt"/>
              <a:buAutoNum type="arabicPeriod" startAt="5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Představení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závěrů z analýzy Věková struktura pedagogů středních škol v Jihočeském kraji  </a:t>
            </a:r>
          </a:p>
          <a:p>
            <a:pPr marL="914400" lvl="1" indent="-457200">
              <a:buFont typeface="+mj-lt"/>
              <a:buAutoNum type="arabicPeriod" startAt="5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Předběžný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činnosti v roce 2018/2019</a:t>
            </a:r>
          </a:p>
          <a:p>
            <a:pPr marL="914400" lvl="1" indent="-457200">
              <a:buFont typeface="+mj-lt"/>
              <a:buAutoNum type="arabicPeriod" startAt="5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Předpokládaný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 příštího jednání Pracovní skupiny Vzdělávání </a:t>
            </a: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23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Aktuální informace </a:t>
            </a:r>
            <a:br>
              <a:rPr lang="cs-CZ" sz="28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o projektu KAP</a:t>
            </a:r>
            <a:endParaRPr lang="cs-CZ" sz="28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běží od listopadu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(3 roky)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tuto chvíli tzv. fáze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realizace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KAP, tedy monitoring realizace KAP a pořádání tematických setkávání pro pedagogy a další aktéry ve vzdělávání (dosud 12 seminářů pro 219 pedagogů);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témata týkající se společného vzdělávání, kariérového poradenství, rizik virtuálního světa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pokračování seminářů: podzim 2018 – jaro 2019, přičemž některá témata vzejdou z dotazníkového šetření mezi pedagogy SŠ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šetření proběhlo v červnu 2018, dotazníky vyplnilo 777 pedagogů, osloveny byly všechny střední školy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pedagogové vybírali z nabídky témat, ale mohli také uvést vlastní návrhy</a:t>
            </a: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72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Aktuální informace </a:t>
            </a:r>
            <a:br>
              <a:rPr lang="cs-CZ" sz="28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o projektu KAP</a:t>
            </a:r>
            <a:endParaRPr lang="cs-CZ" sz="28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2000" b="1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20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Výsledky šetření: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nejvíce odpovědí přišlo od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pedagogů SOŠ –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68,5 %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největší zájem o témata: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komunikace (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celkem 85 % dotázaných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nejvíce komunikace pedagogů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žáky, pedagogů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rodiči,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školy s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rodinou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práce s problémovým třídním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kolektivem (celkem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dotázaných)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primární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prevence rizikového chování na SŠ (celkem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dotázaných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matematická gramotnost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(všichni dotázaní učitelé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matematiky + někteří s jinou aprobací)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9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Aktuální informace </a:t>
            </a:r>
            <a:br>
              <a:rPr lang="cs-CZ" sz="28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o projektu KAP</a:t>
            </a:r>
            <a:endParaRPr lang="cs-CZ" sz="28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2000" b="1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Pokračuje spolupráce s MAP (místními akčními plány): </a:t>
            </a:r>
            <a:endParaRPr lang="cs-CZ" sz="18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členové RT se zúčastňují jednání řídících výborů</a:t>
            </a:r>
            <a:endParaRPr lang="cs-CZ" sz="18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současné době již běží Místní akční plány II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dle posledního zveřejněného zápisu je v Jihočeském kraji schváleno 15 MAP ze 17</a:t>
            </a:r>
          </a:p>
          <a:p>
            <a:pPr lvl="2">
              <a:buFont typeface="Arial" panose="020B0604020202020204" pitchFamily="34" charset="0"/>
              <a:buChar char="•"/>
            </a:pPr>
            <a:endParaRPr lang="cs-CZ" sz="18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62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Příloha k Rámci 86. výzva</a:t>
            </a:r>
            <a:br>
              <a:rPr lang="cs-CZ" sz="28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+ aktualizace Rámce</a:t>
            </a:r>
            <a:endParaRPr lang="cs-CZ" sz="28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Rámec/Seznam </a:t>
            </a: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investičních projektů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povinná součást projektu KAP, nezbytná podmínka pro čerpání investic v IROP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dle podmínek IROP se nazývá: </a:t>
            </a:r>
            <a:r>
              <a:rPr lang="cs-CZ" sz="1800" u="sng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Seznam projektových záměrů pro investiční intervence v SC 2.4 IROP a pro integrované nástroje ITI, IPRÚ a CLLD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PSV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schvalovala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první verzi rámce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2. jednání 27. 4. 2016                v souvislosti s tehdy probíhajícími výzvami č. 32 a 33 (Infrastruktura SŠ a VOŠ),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jeho aktualizaci pak na 4. jednání dne 20. 2. 2017 v souvislosti s výzvami č. 56 a 57 (Infrastruktura pro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zájmové, neformální a celoživotní vzdělávání) 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30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800" b="1" dirty="0">
                <a:solidFill>
                  <a:srgbClr val="003F7E"/>
                </a:solidFill>
                <a:latin typeface="Arial" charset="0"/>
              </a:rPr>
              <a:t>Příloha k Rámci 86. výzva</a:t>
            </a:r>
            <a:br>
              <a:rPr lang="cs-CZ" sz="2800" b="1" dirty="0">
                <a:solidFill>
                  <a:srgbClr val="003F7E"/>
                </a:solidFill>
                <a:latin typeface="Arial" charset="0"/>
              </a:rPr>
            </a:br>
            <a:r>
              <a:rPr lang="cs-CZ" sz="2800" b="1" dirty="0">
                <a:solidFill>
                  <a:srgbClr val="003F7E"/>
                </a:solidFill>
                <a:latin typeface="Arial" charset="0"/>
              </a:rPr>
              <a:t>+ aktualizace Rámce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IROP vyhlásil výzvu č. 86 pro speciální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školy (Infrastruktura vedoucí k přechodu do škol hlavního vzdělávacího proudu a k samostatnému způsobu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života)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dále je možné realizovat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investiční projekty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rámci IPRÚ a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CLLD → proto nutná aktualizace Rámce/Seznamu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oslovení speciálních škol a škol, které mohou podat investiční projekt v rámci IPRÚ a CLLD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komunikace s jednotlivými subjekty o úpravě záměrů,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zpracování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záměrů do konečného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seznamu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32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2522</TotalTime>
  <Words>958</Words>
  <Application>Microsoft Office PowerPoint</Application>
  <PresentationFormat>Předvádění na obrazovce (4:3)</PresentationFormat>
  <Paragraphs>117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Default Design</vt:lpstr>
      <vt:lpstr>Prezentace aplikace PowerPoint</vt:lpstr>
      <vt:lpstr>Prezentace aplikace PowerPoint</vt:lpstr>
      <vt:lpstr>Program 5. zasedání</vt:lpstr>
      <vt:lpstr>Program 5. zasedání</vt:lpstr>
      <vt:lpstr>Aktuální informace  o projektu KAP</vt:lpstr>
      <vt:lpstr>Aktuální informace  o projektu KAP</vt:lpstr>
      <vt:lpstr>Aktuální informace  o projektu KAP</vt:lpstr>
      <vt:lpstr>Příloha k Rámci 86. výzva + aktualizace Rámce</vt:lpstr>
      <vt:lpstr>Příloha k Rámci 86. výzva + aktualizace Rámce</vt:lpstr>
      <vt:lpstr>Příloha k Rámci 86. výzva + aktualizace Rámce</vt:lpstr>
      <vt:lpstr>Školská inkluzivní koncepce kraje</vt:lpstr>
      <vt:lpstr>Školská inkluzivní koncepce kraje</vt:lpstr>
      <vt:lpstr>Školská inkluzivní koncepce kraje</vt:lpstr>
      <vt:lpstr>Doplnění pracovních týmů</vt:lpstr>
      <vt:lpstr>Harmonogram činnosti, termín dalšího jednání PSV</vt:lpstr>
      <vt:lpstr>Prezentace aplikace PowerPoint</vt:lpstr>
    </vt:vector>
  </TitlesOfParts>
  <Company>KUJC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Bohumír Mach</dc:creator>
  <cp:lastModifiedBy>Nováková Lenka</cp:lastModifiedBy>
  <cp:revision>247</cp:revision>
  <cp:lastPrinted>2018-11-01T11:23:51Z</cp:lastPrinted>
  <dcterms:created xsi:type="dcterms:W3CDTF">2010-02-05T10:36:31Z</dcterms:created>
  <dcterms:modified xsi:type="dcterms:W3CDTF">2018-11-01T13:31:31Z</dcterms:modified>
</cp:coreProperties>
</file>