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01" r:id="rId2"/>
    <p:sldId id="300" r:id="rId3"/>
    <p:sldId id="287" r:id="rId4"/>
    <p:sldId id="272" r:id="rId5"/>
    <p:sldId id="289" r:id="rId6"/>
    <p:sldId id="291" r:id="rId7"/>
    <p:sldId id="292" r:id="rId8"/>
    <p:sldId id="261" r:id="rId9"/>
    <p:sldId id="298" r:id="rId10"/>
    <p:sldId id="297" r:id="rId11"/>
    <p:sldId id="278" r:id="rId12"/>
    <p:sldId id="279" r:id="rId13"/>
    <p:sldId id="277" r:id="rId14"/>
    <p:sldId id="290" r:id="rId15"/>
    <p:sldId id="274" r:id="rId16"/>
    <p:sldId id="275" r:id="rId17"/>
    <p:sldId id="276" r:id="rId18"/>
    <p:sldId id="293" r:id="rId19"/>
    <p:sldId id="299" r:id="rId20"/>
    <p:sldId id="285" r:id="rId21"/>
    <p:sldId id="294" r:id="rId22"/>
    <p:sldId id="295" r:id="rId23"/>
    <p:sldId id="296" r:id="rId24"/>
    <p:sldId id="260" r:id="rId25"/>
  </p:sldIdLst>
  <p:sldSz cx="9144000" cy="6858000" type="screen4x3"/>
  <p:notesSz cx="6797675" cy="9872663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0"/>
    <a:srgbClr val="003366"/>
    <a:srgbClr val="003399"/>
    <a:srgbClr val="003F7E"/>
    <a:srgbClr val="003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6314" autoAdjust="0"/>
  </p:normalViewPr>
  <p:slideViewPr>
    <p:cSldViewPr>
      <p:cViewPr varScale="1">
        <p:scale>
          <a:sx n="105" d="100"/>
          <a:sy n="105" d="100"/>
        </p:scale>
        <p:origin x="1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558C0-84DA-4CFB-9DEC-8DB647220172}" type="datetimeFigureOut">
              <a:rPr lang="cs-CZ" smtClean="0"/>
              <a:pPr/>
              <a:t>27.5.2016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7364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7364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5310C-CEA1-4DF3-B7F4-6C1ECC0927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39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30AB3-FAC7-4D30-AE78-1904F09E100E}" type="datetimeFigureOut">
              <a:rPr lang="cs-CZ" smtClean="0"/>
              <a:pPr/>
              <a:t>27.5.2016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65903-9E17-428C-A81B-58DCBB05D8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99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F056-559A-47E7-9268-35F0620164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3179E-E994-4383-A30B-223035264B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035F-7876-4891-B494-6213D669B5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731B7-F178-4C48-B591-A3AF8B9CD5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299CC-C853-4611-93F1-BDEC79DD32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17DF9-4D31-47F9-AE13-887BD6D418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6EED9-E3E1-4710-8942-1C8297725B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6FBC4-926A-4BA7-A1DF-A0FB860BDC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0B59E-0C2F-471A-B8D6-85E32AA795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E091-18EE-4BD1-B6EF-ECCC72DDDF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3B44-E69F-4DEF-9E91-DC7EB733A8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A4A2A-564F-4642-9B46-EC47405647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26FD2AE-536A-4500-B1FB-828762AA03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771800" y="990600"/>
            <a:ext cx="5991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3600" dirty="0"/>
              <a:t>Krajský akční plán rozvoje vzdělávání v </a:t>
            </a:r>
            <a:r>
              <a:rPr lang="cs-CZ" sz="3600" dirty="0" smtClean="0"/>
              <a:t>JčK</a:t>
            </a:r>
          </a:p>
        </p:txBody>
      </p:sp>
      <p:pic>
        <p:nvPicPr>
          <p:cNvPr id="2052" name="Picture 4" descr="U:\Zveřejněné materiály\dnes\vyse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5960"/>
            <a:ext cx="9144000" cy="4278312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Výstupy práce pracovních týmů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0" indent="0" algn="ctr">
              <a:buNone/>
            </a:pPr>
            <a:r>
              <a:rPr lang="cs-CZ" sz="2200" b="1" dirty="0" smtClean="0">
                <a:solidFill>
                  <a:srgbClr val="003F7E"/>
                </a:solidFill>
                <a:latin typeface="Arial" charset="0"/>
              </a:rPr>
              <a:t>Zástupci jednotlivých pracovních týmů</a:t>
            </a:r>
            <a:endParaRPr lang="cs-CZ" sz="2200" b="1" dirty="0">
              <a:solidFill>
                <a:srgbClr val="003F7E"/>
              </a:solidFill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Nepovinná témata – Ing. Marcel Gause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Polytechnické vzdělávání a Infrastruktura – </a:t>
            </a: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Ing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František Kamlach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Kariérové poradenství a podnikavost – </a:t>
            </a: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Ing. Dana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Feferlová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Odborné a profesní vzdělávání – Mgr. Zdeňka Erhartová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Inkluze – Mgr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Bc. Miloslav Poes </a:t>
            </a: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06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>
                <a:solidFill>
                  <a:srgbClr val="003F7E"/>
                </a:solidFill>
                <a:latin typeface="Arial" charset="0"/>
              </a:rPr>
              <a:t>Výstupy činnosti pracovních týmů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r>
              <a:rPr lang="cs-CZ" sz="2200" b="1" dirty="0" smtClean="0">
                <a:solidFill>
                  <a:srgbClr val="003F7E"/>
                </a:solidFill>
                <a:latin typeface="Arial" charset="0"/>
              </a:rPr>
              <a:t>Pracovní tým Nepovinná témata</a:t>
            </a: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NÁVRHY PROJEKTŮ:</a:t>
            </a: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Badatelské vzdělávání a 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vyučování</a:t>
            </a: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Podpora pedagogů (Pedagog 21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. století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)</a:t>
            </a: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Implementace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koncepce vzdělávání v oblasti první pomoci </a:t>
            </a: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NÁVRHY ŠABLON:</a:t>
            </a:r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Rozvoj matematické gramotnosti žáků středních škol formou individualizace výuky</a:t>
            </a: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Posílení úrovně čtenářské gramotnosti žáků středních škol</a:t>
            </a: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3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>
                <a:solidFill>
                  <a:srgbClr val="003F7E"/>
                </a:solidFill>
                <a:latin typeface="Arial" charset="0"/>
              </a:rPr>
              <a:t>Výstupy činnosti pracovních týmů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r>
              <a:rPr lang="cs-CZ" sz="2200" b="1" dirty="0" smtClean="0">
                <a:solidFill>
                  <a:srgbClr val="003F7E"/>
                </a:solidFill>
                <a:latin typeface="Arial" charset="0"/>
              </a:rPr>
              <a:t>Pracovní tým Nepovinná témata</a:t>
            </a: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NÁVRHY ŠABLON:</a:t>
            </a:r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Jazykové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kompetence pedagogického sboru </a:t>
            </a: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Konverzace s rodilým mluvčím </a:t>
            </a: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Zahraniční mobility 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žáků</a:t>
            </a: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Školní harmonický kolektiv – cesta k otevřenému a 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inspirujícímu prostředí</a:t>
            </a: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Návrat k odpovědnosti </a:t>
            </a: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Naplánuj si svůj volný čas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1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>
                <a:solidFill>
                  <a:srgbClr val="003F7E"/>
                </a:solidFill>
                <a:latin typeface="Arial" charset="0"/>
              </a:rPr>
              <a:t>Výstupy činnosti pracovních týmů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r>
              <a:rPr lang="cs-CZ" sz="2200" b="1" dirty="0" smtClean="0">
                <a:solidFill>
                  <a:srgbClr val="003F7E"/>
                </a:solidFill>
                <a:latin typeface="Arial" charset="0"/>
              </a:rPr>
              <a:t>Pracovní tým Polytechnické vzdělávání a Infrastruktura</a:t>
            </a: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NÁVRHY PROJEKTŮ:</a:t>
            </a: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Polytechnika od ZŠ přes SŠ do pracovního procesu</a:t>
            </a:r>
          </a:p>
          <a:p>
            <a:pPr marL="0" indent="0">
              <a:buNone/>
            </a:pP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NÁVRHY ŠABLON:</a:t>
            </a:r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Inovace školních vzdělávacích programů pro přechod k Industry 4.0</a:t>
            </a: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Řešení prostupnosti výstupů VOŠ a VŠ tvorbou vzdělávacích programů – zavádění kreditů</a:t>
            </a: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65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Výstupy práce pracovních týmů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r>
              <a:rPr lang="cs-CZ" sz="2200" b="1" dirty="0">
                <a:solidFill>
                  <a:srgbClr val="003F7E"/>
                </a:solidFill>
                <a:latin typeface="Arial" charset="0"/>
              </a:rPr>
              <a:t>Pracovní tým Kariérové poradenství a podnikavost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NÁVRHY PROJEKTŮ:</a:t>
            </a: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Podpora podnikavosti a kreativity v Jihočeském kraji 1</a:t>
            </a: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Podpora podnikavosti a kreativity v Jihočeském kraji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Systém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kariérového poradenství pro školy v Jihočeském 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kraji</a:t>
            </a: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3F7E"/>
                </a:solidFill>
                <a:latin typeface="Arial" charset="0"/>
              </a:rPr>
              <a:t>NÁVRHY 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ŠABLON:</a:t>
            </a:r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Podnikatelské projekty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Poznáváme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prostředí reálné 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praxe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Představení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oborů vzdělávání 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SŠ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Spolupráce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v kariérním poradenství</a:t>
            </a: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6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>
                <a:solidFill>
                  <a:srgbClr val="003F7E"/>
                </a:solidFill>
                <a:latin typeface="Arial" charset="0"/>
              </a:rPr>
              <a:t>Výstupy činnosti pracovních týmů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r>
              <a:rPr lang="cs-CZ" sz="2200" b="1" dirty="0" smtClean="0">
                <a:solidFill>
                  <a:srgbClr val="003F7E"/>
                </a:solidFill>
                <a:latin typeface="Arial" charset="0"/>
              </a:rPr>
              <a:t>Pracovní tým Odborné a profesní vzdělávání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NÁVRHY PROJEKTŮ:</a:t>
            </a: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Popularizace vybraných odborných oborů v 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Jihočeském kraji</a:t>
            </a:r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Asistenční centrum pro spolupráci odborných škol a firem </a:t>
            </a: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     v Jihočeském kraji</a:t>
            </a:r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3F7E"/>
                </a:solidFill>
                <a:latin typeface="Arial" charset="0"/>
              </a:rPr>
              <a:t>NÁVRHY 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ŠABLON:</a:t>
            </a:r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Stáže žáků</a:t>
            </a: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Zvyšování kompetencí učitelů</a:t>
            </a: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Individualizace praktického vyučování</a:t>
            </a: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Odborné kurzy</a:t>
            </a: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Výuka s odborníkem z praxe</a:t>
            </a: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3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>
                <a:solidFill>
                  <a:srgbClr val="003F7E"/>
                </a:solidFill>
                <a:latin typeface="Arial" charset="0"/>
              </a:rPr>
              <a:t>Výstupy činnosti pracovních týmů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r>
              <a:rPr lang="cs-CZ" sz="2200" b="1" dirty="0" smtClean="0">
                <a:solidFill>
                  <a:srgbClr val="003F7E"/>
                </a:solidFill>
                <a:latin typeface="Arial" charset="0"/>
              </a:rPr>
              <a:t>Pracovní tým Inkluze</a:t>
            </a:r>
          </a:p>
          <a:p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NÁVRHY PROJEKTŮ: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Školní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poradenská pracoviště na středních školách v Jihočeském kraji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Podpora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nadání u žáků středních škol – rozvoj potenciálu každého žáka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Zasíťování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všech právních subjektů a institucí podílejících se na podpoře žáků/studentů s potřebou podpůrných opatření</a:t>
            </a: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63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>
                <a:solidFill>
                  <a:srgbClr val="003F7E"/>
                </a:solidFill>
                <a:latin typeface="Arial" charset="0"/>
              </a:rPr>
              <a:t>Výstupy činnosti pracovních týmů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r>
              <a:rPr lang="cs-CZ" sz="2200" b="1" dirty="0" smtClean="0">
                <a:solidFill>
                  <a:srgbClr val="003F7E"/>
                </a:solidFill>
                <a:latin typeface="Arial" charset="0"/>
              </a:rPr>
              <a:t>Pracovní tým Inkluze</a:t>
            </a: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3F7E"/>
                </a:solidFill>
                <a:latin typeface="Arial" charset="0"/>
              </a:rPr>
              <a:t>NÁVRHY 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ŠABLON:</a:t>
            </a:r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Metodická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podpora a vzdělávání pedagogických pracovníků v oblasti zavádění a realizace společného vzdělávání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Metodická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podpora a vzdělávání odborných pracovníků školských poradenských zařízení v oblasti zavádění a realizace společného vzdělávání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Zkušený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učitel jako mentor pro zavádění inkluze na SŠ/VOŠ/ŠZ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Mentor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inkluze</a:t>
            </a: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94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Rámec pro podporu infrastruktury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povinná součást projektu KAP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nezbytná podmínka pro čerpání investic v IROP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vzhledem k podmínkám IROP přejmenován na </a:t>
            </a:r>
            <a:r>
              <a:rPr lang="cs-CZ" sz="2000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Seznam projektových záměrů pro investiční intervence v SC 2.4 IROP a pro integrované nástroje ITI, IPRÚ a </a:t>
            </a:r>
            <a:r>
              <a:rPr lang="cs-CZ" sz="2000" u="sng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prvotním podkladem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záměry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 vyplněné v Dotazníku NÚV (nebyly v souladu s pravidly IROP);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 s IROP (CRR), aby záměry co nejlépe splňovaly podmínky výzev č. 32 a 33 (zaměření na klíčové kompetence, trvání projektu, finanční limity); </a:t>
            </a: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7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Rámec pro podporu infrastruktury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oslovení všech střední škol a VOŠ všech zřizovatelů na území Jihočeského kraje a rovněž DDM a dalších subjektů neformálního, zájmového a celoživotního vzdělávání s prosbou o zaslání projektových záměrů v investiční oblasti;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 s jednotlivými subjekty o úpravě záměrů, zpracování konečného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seznamu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dodatečná kontrola záměrů po oficiálním vyhlášení výzev IROP (19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5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včetně úpravy či doplnění projektů (ostatní zřizovatelé)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11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672" y="1556792"/>
            <a:ext cx="619268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3200" dirty="0" smtClean="0"/>
              <a:t>Krajský </a:t>
            </a:r>
            <a:r>
              <a:rPr lang="cs-CZ" sz="3200" dirty="0"/>
              <a:t>akční plán rozvoje vzdělávání v </a:t>
            </a:r>
            <a:r>
              <a:rPr lang="cs-CZ" sz="3200" dirty="0" smtClean="0"/>
              <a:t>Jihočeském kraji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/>
              <a:t>CZ.02.3.68/0.0/0.0/15_002/0000001</a:t>
            </a:r>
          </a:p>
        </p:txBody>
      </p:sp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149080"/>
            <a:ext cx="806666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Rámec pro podporu infrastruktury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celkový počet projektových záměrů je 132 a celková částka 912.055.000,- Kč (z toho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projektů ve výši 64.250.000,- Kč je navrženo v rámci zájmového, neformálního a celoživotního učení)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 jednotlivými subjekty o úpravě záměrů, zpracování konečného seznamu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u="sng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změny </a:t>
            </a:r>
            <a:r>
              <a:rPr lang="cs-CZ" sz="2000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 proti zaslané verzi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kontrola a úprava vyznačení klíčových kompetencí vzhledem k příloze č. 10 specifických pravidel výzvy = PODPOROVANÉ OBORY KLÍČOVÝCH KOMPETENCÍ; bylo možné provést až po vyhlášení výzvy 19. 5.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0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Harmonogram další činnosti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457200" lvl="1" indent="0" algn="ctr">
              <a:buNone/>
            </a:pPr>
            <a:r>
              <a:rPr lang="cs-CZ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Úkoly RT </a:t>
            </a:r>
            <a:r>
              <a:rPr lang="cs-CZ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následující </a:t>
            </a:r>
            <a:r>
              <a:rPr lang="cs-CZ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období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dopracovat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analýzu potřeb v území a propojit ji s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Analýzou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 škol – T: červen 2016 (dle finální verze metodiky NÚV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základě připomínek dopracovat návrhy celokrajských projektů a šablon, dokončit práci pracovních týmů v podobě Doporučení pro PSV; celkově dokončit prioritizaci potřeb v oblasti vzdělávání v Jihočeském kraji – do poloviny srpna 2016 (dle finální verze metodiky NÚV)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46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Harmonogram další činnosti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457200" lvl="1" indent="0" algn="ctr">
              <a:buNone/>
            </a:pPr>
            <a:r>
              <a:rPr lang="cs-CZ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Úkoly RT </a:t>
            </a:r>
            <a:r>
              <a:rPr lang="cs-CZ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následující </a:t>
            </a:r>
            <a:r>
              <a:rPr lang="cs-CZ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období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schválit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prioritizaci potřeb v PSV a následně v 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RSK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NÚV: vypracovat vlastní dokument KAP – T: srpen 2016 + schválit dokument KAP (dosud není stanovena metodika tvorby) – reálný termín prosinec 2016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uspořádat v druhé polovině září či začátkem října workshopy s řediteli škol se zaměřením na vytváření plánů aktivit a představení garantky za oblast Inkluze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4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Termín příštího jednání PSV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2000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pátek 9. 9. 2016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návaznosti na následné zasedání RSK 19. 9.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obsah: finální verze Analýzy potřeb v území, Prioritizace potřeb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79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:\Zveřejněné materiály\dnes\za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48768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dirty="0" smtClean="0"/>
              <a:t>Děkujeme za pozornost</a:t>
            </a:r>
            <a:endParaRPr lang="cs-CZ" sz="3200" dirty="0"/>
          </a:p>
        </p:txBody>
      </p:sp>
      <p:pic>
        <p:nvPicPr>
          <p:cNvPr id="4" name="Obrázek 3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672" y="1556792"/>
            <a:ext cx="619268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3200" dirty="0" smtClean="0"/>
              <a:t>2. jednání </a:t>
            </a:r>
          </a:p>
          <a:p>
            <a:pPr algn="ctr">
              <a:spcBef>
                <a:spcPts val="0"/>
              </a:spcBef>
            </a:pPr>
            <a:r>
              <a:rPr lang="cs-CZ" sz="3200" dirty="0" smtClean="0"/>
              <a:t>Pracovní skupiny Vzdělávání</a:t>
            </a:r>
          </a:p>
          <a:p>
            <a:pPr algn="ctr">
              <a:spcBef>
                <a:spcPts val="0"/>
              </a:spcBef>
            </a:pPr>
            <a:endParaRPr lang="cs-CZ" sz="2000" dirty="0" smtClean="0"/>
          </a:p>
          <a:p>
            <a:pPr algn="ctr">
              <a:spcBef>
                <a:spcPts val="0"/>
              </a:spcBef>
            </a:pPr>
            <a:r>
              <a:rPr lang="cs-CZ" sz="3200" dirty="0" smtClean="0"/>
              <a:t>27. 5. 2016</a:t>
            </a:r>
          </a:p>
        </p:txBody>
      </p:sp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149080"/>
            <a:ext cx="806666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Program jednání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0">
              <a:spcBef>
                <a:spcPts val="1200"/>
              </a:spcBef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1200"/>
              </a:spcBef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organizační pokyny</a:t>
            </a:r>
          </a:p>
          <a:p>
            <a:pPr lvl="0"/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informace o průběhu projektu Krajský akční plán rozvoje vzdělávání v Jihočeském kraji (KAP) 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Navrhované změny statutu pracovní skupiny, další informace o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RSK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o stavu Analýzy potřeb v území (prováděná analýza vývoje trhu práce a vzdělávacího systému v Jihočeském kraji) </a:t>
            </a:r>
          </a:p>
          <a:p>
            <a:pPr lvl="0"/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z Analýzy potřeb škol z hlediska regionální i národní úrovně, Plány aktivit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o výsledcích činnosti pracovních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týmů</a:t>
            </a:r>
            <a:endParaRPr lang="cs-CZ" sz="2400" dirty="0">
              <a:solidFill>
                <a:srgbClr val="003366"/>
              </a:solidFill>
            </a:endParaRPr>
          </a:p>
          <a:p>
            <a:pPr>
              <a:buNone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Program jednání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0"/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Rámec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podporu infrastruktury a investic včetně finančního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rámce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Předběžný harmonogram činnosti do konce roku 2016: informace o dalších krocích a činnostech Pracovní skupiny Vzdělávání v návaznosti na realizaci projektu KAP, Prioritizace potřeb v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území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Předpokládaný termín příštího jednání Pracovní skupiny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Vzdělávání (PSV)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  <a:p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5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36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o projektu KAP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0"/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běží od listopadu, dosud jsme neobdrželi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Rozhodnutí o poskytnutí dotace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 pracovních týmů,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které měly za úkol navrhnout záměry celokrajských projektů a šablon; výsledky práce týmu budou představeny v bodě 6 programu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sestavení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Rámce pro pro podporu infrastruktury a investic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zpracování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analýzy v území, kterou členové PSV obdrželi spolu s podklady; více k ní v bodě 4 programu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 řediteli SŠ a VOŠ všech zřizovatelů 18. 5. (výstupy práce týmů a informace k rámci a k výzvám č. 32 a 33 v IROP)</a:t>
            </a:r>
          </a:p>
          <a:p>
            <a:pPr>
              <a:buNone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  <a:p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3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Analýza potřeb </a:t>
            </a:r>
            <a:br>
              <a:rPr lang="cs-CZ" sz="36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v území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0" lvl="0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povinná součást projektu KAP, jedná se o ucelenou analýzu vývoje trhu práce a vzdělávacího systému v Jihočeském kraji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dalším novým strategickým dokumentem, jde o kompilát stávajících analytických a strategických dokumentů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základem analýzy je zhodnocení stavu klíčových povinných témat (oblastí)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propojení s Analýzou potřeb ve školách poslouží k </a:t>
            </a:r>
            <a:r>
              <a:rPr lang="cs-CZ" sz="2000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prioritizaci potřeb na území kraje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PSV ji bude schvalovat na podzimním jednání</a:t>
            </a:r>
          </a:p>
          <a:p>
            <a:pPr>
              <a:buNone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  <a:p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8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Výstupy práce pracovních týmů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457200" lvl="1" indent="0">
              <a:buNone/>
            </a:pPr>
            <a:r>
              <a:rPr lang="cs-CZ" sz="2000" dirty="0" smtClean="0">
                <a:solidFill>
                  <a:srgbClr val="003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000" dirty="0">
              <a:solidFill>
                <a:srgbClr val="003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základě povinných témat – původně navrženy 3 PT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vzhledem k datům vyplývajícím ze šetření potřeb škol – vytvořen další tým, a to </a:t>
            </a:r>
            <a:r>
              <a:rPr lang="cs-CZ" sz="20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200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Nepovinná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témata; následně ještě rozdělen tým pro Polytechnické, odborné a další profesní vzdělávání na tým pro Polytechnické vzdělávání a Infrastruktura + Odborné a další profesní vzdělávání.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celkem tedy pracovalo 5 týmů, maximálně o 8 osobách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členové týmu: ředitelé a další zástupci středních škol, ZŠ a MŠ, DDM, školských zařízení, zástupci ÚP, JHK,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JČU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Výstupy práce pracovních týmů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členové týmů se scházeli na pracovních jednáních a komunikovali elektronickou cestou; některých jednání se zúčastnili garanti jednotlivých povinných témat za NÚV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týmy zpracovaly návrhy celokrajských projektů a šablon – členové PSV je obdrželi s podklady pro jednání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celkem zpracováno 35 návrhů – z toho 12 návrhů na krajské projekty, 23 návrhů na šablony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880</Words>
  <Application>Microsoft Office PowerPoint</Application>
  <PresentationFormat>Předvádění na obrazovce (4:3)</PresentationFormat>
  <Paragraphs>179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Default Design</vt:lpstr>
      <vt:lpstr>Prezentace aplikace PowerPoint</vt:lpstr>
      <vt:lpstr>Prezentace aplikace PowerPoint</vt:lpstr>
      <vt:lpstr>Prezentace aplikace PowerPoint</vt:lpstr>
      <vt:lpstr>Program jednání</vt:lpstr>
      <vt:lpstr>Program jednání</vt:lpstr>
      <vt:lpstr>Aktuální informace  o projektu KAP</vt:lpstr>
      <vt:lpstr>Analýza potřeb  v území</vt:lpstr>
      <vt:lpstr>Výstupy práce pracovních týmů</vt:lpstr>
      <vt:lpstr>Výstupy práce pracovních týmů</vt:lpstr>
      <vt:lpstr>Výstupy práce pracovních týmů</vt:lpstr>
      <vt:lpstr>Výstupy činnosti pracovních týmů</vt:lpstr>
      <vt:lpstr>Výstupy činnosti pracovních týmů</vt:lpstr>
      <vt:lpstr>Výstupy činnosti pracovních týmů</vt:lpstr>
      <vt:lpstr>Výstupy práce pracovních týmů</vt:lpstr>
      <vt:lpstr>Výstupy činnosti pracovních týmů</vt:lpstr>
      <vt:lpstr>Výstupy činnosti pracovních týmů</vt:lpstr>
      <vt:lpstr>Výstupy činnosti pracovních týmů</vt:lpstr>
      <vt:lpstr>Rámec pro podporu infrastruktury</vt:lpstr>
      <vt:lpstr>Rámec pro podporu infrastruktury</vt:lpstr>
      <vt:lpstr>Rámec pro podporu infrastruktury</vt:lpstr>
      <vt:lpstr>Harmonogram další činnosti</vt:lpstr>
      <vt:lpstr>Harmonogram další činnosti</vt:lpstr>
      <vt:lpstr>Termín příštího jednání PSV</vt:lpstr>
      <vt:lpstr>Prezentace aplikace PowerPoint</vt:lpstr>
    </vt:vector>
  </TitlesOfParts>
  <Company>KUJC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Nováková Lenka</cp:lastModifiedBy>
  <cp:revision>89</cp:revision>
  <dcterms:created xsi:type="dcterms:W3CDTF">2010-02-05T10:36:31Z</dcterms:created>
  <dcterms:modified xsi:type="dcterms:W3CDTF">2016-05-27T05:13:37Z</dcterms:modified>
</cp:coreProperties>
</file>