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1" r:id="rId2"/>
    <p:sldId id="300" r:id="rId3"/>
    <p:sldId id="328" r:id="rId4"/>
    <p:sldId id="352" r:id="rId5"/>
    <p:sldId id="291" r:id="rId6"/>
    <p:sldId id="363" r:id="rId7"/>
    <p:sldId id="322" r:id="rId8"/>
    <p:sldId id="367" r:id="rId9"/>
    <p:sldId id="366" r:id="rId10"/>
    <p:sldId id="349" r:id="rId11"/>
    <p:sldId id="364" r:id="rId12"/>
    <p:sldId id="350" r:id="rId13"/>
    <p:sldId id="365" r:id="rId14"/>
    <p:sldId id="324" r:id="rId15"/>
    <p:sldId id="334" r:id="rId16"/>
    <p:sldId id="260" r:id="rId17"/>
  </p:sldIdLst>
  <p:sldSz cx="9144000" cy="6858000" type="screen4x3"/>
  <p:notesSz cx="6735763" cy="9866313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060"/>
    <a:srgbClr val="003366"/>
    <a:srgbClr val="003F7E"/>
    <a:srgbClr val="003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6314" autoAdjust="0"/>
  </p:normalViewPr>
  <p:slideViewPr>
    <p:cSldViewPr>
      <p:cViewPr varScale="1">
        <p:scale>
          <a:sx n="79" d="100"/>
          <a:sy n="79" d="100"/>
        </p:scale>
        <p:origin x="108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626" y="2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550558C0-84DA-4CFB-9DEC-8DB647220172}" type="datetimeFigureOut">
              <a:rPr lang="cs-CZ" smtClean="0"/>
              <a:pPr/>
              <a:t>14.03.2023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333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626" y="9371333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0115310C-CEA1-4DF3-B7F4-6C1ECC0927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39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626" y="1"/>
            <a:ext cx="2919565" cy="49339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D530AB3-FAC7-4D30-AE78-1904F09E100E}" type="datetimeFigureOut">
              <a:rPr lang="cs-CZ" smtClean="0"/>
              <a:pPr/>
              <a:t>14.03.2023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262" y="4686459"/>
            <a:ext cx="5389240" cy="4440555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332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626" y="9371332"/>
            <a:ext cx="2919565" cy="49339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30365903-9E17-428C-A81B-58DCBB05D8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9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F056-559A-47E7-9268-35F0620164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179E-E994-4383-A30B-223035264B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035F-7876-4891-B494-6213D669B5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731B7-F178-4C48-B591-A3AF8B9CD5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99CC-C853-4611-93F1-BDEC79DD32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7DF9-4D31-47F9-AE13-887BD6D418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EED9-E3E1-4710-8942-1C8297725B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6FBC4-926A-4BA7-A1DF-A0FB860BDC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B59E-0C2F-471A-B8D6-85E32AA795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E091-18EE-4BD1-B6EF-ECCC72DDDF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3B44-E69F-4DEF-9E91-DC7EB733A8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4A2A-564F-4642-9B46-EC47405647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26FD2AE-536A-4500-B1FB-828762AA03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jcu.cz/cz/studium/ucitelske-praxe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kap.kraj-jihocesky.cz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1"/>
            <a:ext cx="1670720" cy="703592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915816" y="907960"/>
            <a:ext cx="5991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cs-CZ" sz="2400" b="1" dirty="0"/>
              <a:t>Krajský akční plán rozvoje vzdělávání </a:t>
            </a:r>
          </a:p>
          <a:p>
            <a:pPr algn="l">
              <a:spcBef>
                <a:spcPts val="0"/>
              </a:spcBef>
            </a:pPr>
            <a:r>
              <a:rPr lang="cs-CZ" sz="2400" b="1" dirty="0"/>
              <a:t>v Jihočeském kraji III</a:t>
            </a:r>
          </a:p>
          <a:p>
            <a:pPr algn="ctr">
              <a:spcBef>
                <a:spcPts val="0"/>
              </a:spcBef>
            </a:pPr>
            <a:r>
              <a:rPr lang="cs-CZ" sz="1800" b="1" dirty="0"/>
              <a:t>Ing. Hynek Čížek, Ph.D., 14. 3. 2023</a:t>
            </a:r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25728"/>
            <a:ext cx="6948264" cy="3250967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5804116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69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332656"/>
            <a:ext cx="6282680" cy="1143000"/>
          </a:xfrm>
        </p:spPr>
        <p:txBody>
          <a:bodyPr/>
          <a:lstStyle/>
          <a:p>
            <a:pPr algn="l"/>
            <a:r>
              <a:rPr lang="cs-CZ" sz="1600" b="1" dirty="0">
                <a:solidFill>
                  <a:srgbClr val="003F7E"/>
                </a:solidFill>
                <a:latin typeface="Arial" charset="0"/>
              </a:rPr>
              <a:t>Změny v Souhrnném rámci pro investice do infrastruktury školských poradenských zařízení a vzdělávání ve školách a třídách zřízených dle § 16 odst. 9 školského zákona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3280" y="1475656"/>
            <a:ext cx="7620000" cy="51125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vyhlášení výzvy v dubnu 2023 MMR změnilo, v únoru 2023 oznámilo, že plánuje posun harmonogramu až o 13 měsíců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dalším návrhem využití krajských obálek (viz oblast SŠ) a prioritizace projektů → plánujeme zapojení PSV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dětské domovy vyřazeny z důvodu nezařazení mezi oprávněné žadatele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aktualizace/zpřesnění popisu investic projektu na základě nutných změn vyplývajících ze zpracované projektové dokumentace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úpravy celkových výdajů projektu a dalších údajů uvedených v tabulce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změny zaznamenány u všech subjektů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243148" cy="523528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64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200" b="1" dirty="0">
                <a:solidFill>
                  <a:srgbClr val="003F7E"/>
                </a:solidFill>
                <a:latin typeface="Arial" charset="0"/>
              </a:rPr>
              <a:t>Usnesení č. 2/2023/PSV-13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Usnesení č. 2/2023/PSV-13: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skupina Vzdělávání pro území Jihočeského kraje</a:t>
            </a: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schvaluje 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aktualizovaný Souhrnný rámec pro investice do infrastruktury školských poradenských zařízení a vzdělávání ve školách a třídách zřízených dle § 16 odst. 9 školského zákona;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ukládá 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předsedovi PSV předložit tabulku Souhrnný rámec pro investice do infrastruktury školských poradenských zařízení a vzdělávání ve školách a třídách zřízených dle § 16 odst. 9 školského zákona do Regionálního akčního plánu.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243148" cy="523528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02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1800" b="1" dirty="0">
                <a:solidFill>
                  <a:srgbClr val="003F7E"/>
                </a:solidFill>
                <a:latin typeface="Arial" charset="0"/>
              </a:rPr>
              <a:t>Změny Souhrnného rámce pro investice do infrastruktury pro oblast zájmového a neformálního vzdělávání a celoživotního učení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vyhlášení výzvy v březnu 2023 MMR změnilo, v únoru 2023 oznámilo, že plánuje posun harmonogramu až o 13 měsíců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doplněny 2 záměry krajem zřizovaných ZUŠ</a:t>
            </a:r>
            <a:endParaRPr lang="cs-CZ" sz="2000" dirty="0">
              <a:solidFill>
                <a:srgbClr val="003366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243147" cy="523528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82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200" b="1" dirty="0">
                <a:solidFill>
                  <a:srgbClr val="003F7E"/>
                </a:solidFill>
                <a:latin typeface="Arial" charset="0"/>
              </a:rPr>
              <a:t>Usnesení č. 3/2023/PSV-13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Usnesení č. 3/2023/PSV-13: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skupina Vzdělávání pro území Jihočeského kraje 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schvaluje 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aktualizovaný Souhrnný rámec pro oblast zájmového a neformálního vzdělávání a celoživotního učení;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ukládá 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předsedovi PSV předložit tabulku Souhrnný rámec pro oblast zájmového a neformálního vzdělávání a celoživotního učení Regionální stálé konferenci.</a:t>
            </a:r>
          </a:p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243147" cy="523528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026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Harmonogram činnosti, termín dalšího jednání PSV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327856"/>
            <a:ext cx="7620000" cy="5112568"/>
          </a:xfrm>
        </p:spPr>
        <p:txBody>
          <a:bodyPr/>
          <a:lstStyle/>
          <a:p>
            <a:pPr marL="457200" lvl="1" indent="0" algn="ctr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spcBef>
                <a:spcPts val="0"/>
              </a:spcBef>
              <a:buNone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ÚKOLY RT PRO NÁSLEDUJÍCÍ OBDOBÍ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nastavení a připomínkování kritérií pro prioritizaci projektů v Souhrnném rámci pro oblast speciálního školství, následně PSV formou per rollam hlasování → hodnocení záměrů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dopracovaní Analýzy potřeb v území, Prioritizace a ročních akčních plánů na roky 2023, 2024, 2025: T – v návaznosti na doručení výsledků šetření MŠMT: 03–05/2023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pokračovat v práci pracovních týmů: připomínkování Prioritizace, Ročních akčních plánů T – 03–05/2023,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diskuse nad implementačními aktivitami (výzva MŠMT) T – 06–10/2023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připravit setkání s řediteli škol: T – 03–05/2023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s MAP: průběžně</a:t>
            </a:r>
          </a:p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374304" cy="57876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71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Harmonogram činnosti, termín dalšího jednání PSV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914400" lvl="2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PŘEDBĚŽNÝ TERMÍN DALŠÍHO JEDNÁNÍ PSV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PSV (per rollam) ke schválení kritérií pro prioritizaci projektů v Souhrnném rámci pro oblast speciálního školství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předpokládá se prezenční jednání PSV ke schválení Dokumentu KAP III (Analytická část, Prioritizace potřeb, Roční akční plány na roky 2023, 2024, 2025)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termín: pátek </a:t>
            </a: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6. 2023 od 9.00 v kruhovém sále ZK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230288" cy="51811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227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:\Zveřejněné materiály\dnes\z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48768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dirty="0"/>
              <a:t>Děkuji za pozornost</a:t>
            </a:r>
          </a:p>
        </p:txBody>
      </p:sp>
      <p:pic>
        <p:nvPicPr>
          <p:cNvPr id="4" name="Obrázek 3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1"/>
            <a:ext cx="1526704" cy="642942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672" y="1556792"/>
            <a:ext cx="619268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3200" dirty="0"/>
              <a:t>Krajský akční plán rozvoje vzdělávání v Jihočeském kraji III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2000" dirty="0"/>
              <a:t>CZ.02.3.68/0.0/0.0/20_082/0022871</a:t>
            </a:r>
          </a:p>
        </p:txBody>
      </p:sp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06666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Zahájení – organizační pokyny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 algn="ctr">
              <a:buNone/>
            </a:pPr>
            <a:r>
              <a:rPr lang="cs-CZ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Pravidla při jednání prostřednictvím MS Teams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posluchači mají vypnuté mikrofony a kamery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řečník má zapnutý mikrofon a kameru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dotazy je možné klást v průběhu prezentace do chatu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diskuse je možné se přihlásit také kliknutím na symbol „ručičky“, který je umístěn v liště s ostatními nástroji; v tom případě řečníka vyzve ten, kdo vede jednání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ukončení příspěvku řečník vypne mikrofon a kameru, nezapomene opětovným kliknutím na symbol ručičky ukončit své přihlášení do diskuse 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374304" cy="57876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7B8262B9-41D6-4770-A25B-F841C650A1EA}"/>
              </a:ext>
            </a:extLst>
          </p:cNvPr>
          <p:cNvPicPr/>
          <p:nvPr/>
        </p:nvPicPr>
        <p:blipFill rotWithShape="1">
          <a:blip r:embed="rId4"/>
          <a:srcRect l="33177" t="76291" r="28307" b="14957"/>
          <a:stretch/>
        </p:blipFill>
        <p:spPr bwMode="auto">
          <a:xfrm>
            <a:off x="1907704" y="4092339"/>
            <a:ext cx="4802505" cy="628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7272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Zahájení – organizační pokyny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 algn="ctr">
              <a:buNone/>
            </a:pPr>
            <a:r>
              <a:rPr lang="cs-CZ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Pravidla při jednání prostřednictvím MS Teams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 je nahráváno – pro potřeby zápisu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hlasování: hlasují pouze členové PSV, popř. jejich náhradníci, nikoliv hosté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tabulka s hlasováním se objeví na obrazovce, respektive v chatu; zvolte jednu z možností a hlas odešlete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 se nezobrazí hlasovací tabulka, napíše svoji volbu do chatu: nejdříve uvede svoje jméno a příjmení, pak připojí výrok; například – </a:t>
            </a:r>
            <a:r>
              <a:rPr lang="cs-CZ" sz="20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Novák, PRO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odpojení se od schůzky před hlasováním (body programu 3–4) prosím napište do chatu</a:t>
            </a:r>
          </a:p>
          <a:p>
            <a:pPr marL="457200" lvl="1" indent="0">
              <a:buNone/>
            </a:pPr>
            <a:r>
              <a:rPr lang="cs-CZ" sz="20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/pokyny zopakujeme ještě před každým hlasováním/</a:t>
            </a:r>
          </a:p>
          <a:p>
            <a:pPr marL="457200" lvl="1" indent="0" algn="ctr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1446312" cy="609087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94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Program 13. zasedání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58416" y="1475656"/>
            <a:ext cx="7620000" cy="5112568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Zahájení, organizační pokyny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informace o průběhu projektu Krajský akční plán rozvoje vzdělávání v Jihočeském kraji III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Změny v Souhrnném rámci pro investice do infrastruktury školských poradenských zařízení a vzdělávání ve školách a třídách zřízených dle § 16 odst. 9 školského zákona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Změny v Souhrnném rámci pro investice do infrastruktury pro oblast zájmového a neformálního vzdělávání a celoživotního učení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Předběžný harmonogram činností v roce 2023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9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Předpokládaný termín příštího jednání PSV</a:t>
            </a: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590328" cy="669736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5829299"/>
            <a:ext cx="4427984" cy="98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3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Usnesení č. 1/2023/PSV-13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58416" y="1475656"/>
            <a:ext cx="7620000" cy="5112568"/>
          </a:xfrm>
        </p:spPr>
        <p:txBody>
          <a:bodyPr/>
          <a:lstStyle/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Usnesení č. 1/2023/PSV-13:</a:t>
            </a:r>
          </a:p>
          <a:p>
            <a:pPr marL="457200" lvl="1" indent="0">
              <a:buNone/>
            </a:pPr>
            <a:endParaRPr lang="cs-CZ" sz="1800" dirty="0">
              <a:solidFill>
                <a:srgbClr val="003F7E"/>
              </a:solidFill>
              <a:latin typeface="Arial" charset="0"/>
              <a:ea typeface="+mn-ea"/>
              <a:cs typeface="+mn-cs"/>
            </a:endParaRP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skupina Vzdělávání pro území Jihočeského kraje</a:t>
            </a:r>
            <a:b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schvaluje </a:t>
            </a:r>
          </a:p>
          <a:p>
            <a:pPr marL="457200" lvl="1" indent="0">
              <a:lnSpc>
                <a:spcPct val="115000"/>
              </a:lnSpc>
              <a:buNone/>
              <a:tabLst>
                <a:tab pos="1227455" algn="l"/>
              </a:tabLst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navržený program jednání.</a:t>
            </a: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590328" cy="669736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5829299"/>
            <a:ext cx="4427984" cy="98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04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9656" y="212725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Aktuální informace o KAP III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endParaRPr lang="cs-CZ" sz="1800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projekt končí 11/2023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realizace se řídí </a:t>
            </a:r>
            <a:r>
              <a:rPr lang="cs-CZ" sz="1800" b="1" dirty="0">
                <a:solidFill>
                  <a:srgbClr val="003F7E"/>
                </a:solidFill>
                <a:latin typeface="Arial" charset="0"/>
              </a:rPr>
              <a:t>Postupy KAP III </a:t>
            </a:r>
            <a:r>
              <a:rPr lang="cs-CZ" sz="1800" dirty="0">
                <a:solidFill>
                  <a:srgbClr val="003F7E"/>
                </a:solidFill>
                <a:latin typeface="Arial" charset="0"/>
              </a:rPr>
              <a:t>(metodický materiál ŘO)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4 pracovní týmy: zpracované návrhy projektových fiší, SWOT analýzy, podklady pro prioritizaci a roční akční plány, připomínkování Analýzy potřeb v území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realizace workshopů s řediteli škol, ekonomy, zástupci DDM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spolupráce s fakultami Jihočeské univerzity, které připravují budoucí učitele: na konferenci Kompas vzdělávání pro 21. století konané dne 8. 11. 2022 prezentována webová stránka o učitelských praxích na JU a formulář určený pro prvotní kontakt škol s JU: Učitelské praxe</a:t>
            </a:r>
          </a:p>
          <a:p>
            <a:pPr marL="0" indent="0" algn="ctr">
              <a:buNone/>
            </a:pPr>
            <a:r>
              <a:rPr lang="cs-CZ" sz="1800" b="1" dirty="0">
                <a:solidFill>
                  <a:srgbClr val="003399"/>
                </a:solidFill>
                <a:latin typeface="Arial CE" panose="020B0604020202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https://www.jcu.cz/cz/studium/ucitelske-praxe</a:t>
            </a:r>
            <a:r>
              <a:rPr lang="cs-CZ" sz="1800" b="1" dirty="0">
                <a:solidFill>
                  <a:srgbClr val="003399"/>
                </a:solidFill>
                <a:latin typeface="Arial CE" panose="020B06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1"/>
            <a:ext cx="1374304" cy="57876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81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9656" y="212725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Aktuální informace o KAP III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227455" algn="l"/>
              </a:tabLst>
            </a:pPr>
            <a:r>
              <a:rPr lang="cs-CZ" sz="1800" dirty="0">
                <a:solidFill>
                  <a:srgbClr val="143889"/>
                </a:solidFill>
                <a:latin typeface="Arial CE" panose="020B0604020202020204" pitchFamily="34" charset="0"/>
                <a:ea typeface="+mn-ea"/>
                <a:cs typeface="Times New Roman" panose="02020603050405020304" pitchFamily="18" charset="0"/>
              </a:rPr>
              <a:t>podstata projektu: vytvoření Dokumentu KAP III včetně analytické části, prioritizace a ročních akčních plánů na roky 2023, 2024 a 2025</a:t>
            </a:r>
            <a:endParaRPr lang="cs-CZ" sz="1800" dirty="0">
              <a:solidFill>
                <a:srgbClr val="003F7E"/>
              </a:solidFill>
              <a:latin typeface="Arial" charset="0"/>
              <a:ea typeface="+mn-ea"/>
              <a:cs typeface="+mn-cs"/>
            </a:endParaRPr>
          </a:p>
          <a:p>
            <a:pPr lvl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227455" algn="l"/>
              </a:tabLst>
            </a:pPr>
            <a:r>
              <a:rPr lang="cs-CZ" sz="1800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RT postupně zpracovával jednotlivé části Dokumentu KAP III, před dokončením ale přišla zpráva, že musí počkat na výsledky šetření MŠMT</a:t>
            </a:r>
          </a:p>
          <a:p>
            <a:pPr lvl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227455" algn="l"/>
              </a:tabLst>
            </a:pPr>
            <a:endParaRPr lang="cs-CZ" sz="1800" dirty="0">
              <a:solidFill>
                <a:srgbClr val="003F7E"/>
              </a:solidFill>
              <a:latin typeface="Arial" charset="0"/>
              <a:ea typeface="+mn-ea"/>
              <a:cs typeface="+mn-cs"/>
            </a:endParaRPr>
          </a:p>
          <a:p>
            <a:pPr lvl="1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227455" algn="l"/>
              </a:tabLst>
            </a:pPr>
            <a:r>
              <a:rPr lang="cs-CZ" sz="1800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IROP (SŠ) – v listopadu 2022 byla vyhlášena výzva pro oblast SŠ, všichni oprávnění žadatelé (26 organizací) podali žádosti, nyní probíhá posouzení projektů ze strany MMR, dosud nevydáno žádné </a:t>
            </a:r>
            <a:r>
              <a:rPr lang="cs-CZ" sz="1800" dirty="0" err="1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RoPD</a:t>
            </a:r>
            <a:r>
              <a:rPr lang="cs-CZ" sz="1800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, některé projekty již doporučeny k financování</a:t>
            </a:r>
          </a:p>
          <a:p>
            <a:endParaRPr lang="cs-CZ" sz="1800" dirty="0">
              <a:solidFill>
                <a:srgbClr val="003F7E"/>
              </a:solidFill>
              <a:latin typeface="Arial" charset="0"/>
            </a:endParaRPr>
          </a:p>
          <a:p>
            <a:endParaRPr lang="cs-CZ" sz="1800" dirty="0">
              <a:solidFill>
                <a:srgbClr val="003F7E"/>
              </a:solidFill>
              <a:latin typeface="Arial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1"/>
            <a:ext cx="1374304" cy="57876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10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9656" y="212725"/>
            <a:ext cx="5058544" cy="1143000"/>
          </a:xfrm>
        </p:spPr>
        <p:txBody>
          <a:bodyPr/>
          <a:lstStyle/>
          <a:p>
            <a:pPr algn="l"/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Aktuální informace o KAP III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aktualizován </a:t>
            </a:r>
            <a:r>
              <a:rPr lang="cs-CZ" sz="1800" b="1" dirty="0">
                <a:solidFill>
                  <a:srgbClr val="003F7E"/>
                </a:solidFill>
                <a:latin typeface="Arial" charset="0"/>
              </a:rPr>
              <a:t>Souhrnný rámec pro investice do infrastruktury školských poradenských zařízení a vzdělávání ve školách a třídách zřízených dle § 16 odst. 9 školského zákona </a:t>
            </a:r>
          </a:p>
          <a:p>
            <a:endParaRPr lang="cs-CZ" sz="1800" b="1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aktualizován </a:t>
            </a:r>
            <a:r>
              <a:rPr lang="cs-CZ" sz="1800" b="1" dirty="0">
                <a:solidFill>
                  <a:srgbClr val="003F7E"/>
                </a:solidFill>
                <a:latin typeface="Arial" charset="0"/>
              </a:rPr>
              <a:t>Souhrnný rámec pro investice do infrastruktury pro oblast zájmového a neformálního vzdělávání a celoživotního učení</a:t>
            </a:r>
          </a:p>
          <a:p>
            <a:r>
              <a:rPr lang="cs-CZ" sz="1800" dirty="0">
                <a:solidFill>
                  <a:srgbClr val="003F7E"/>
                </a:solidFill>
                <a:latin typeface="Arial" charset="0"/>
              </a:rPr>
              <a:t>po 30. 11. 2023 nebudou krajské akční plány pokračovat v původní podobě, principy akčního plánování by měly být/budou uplatněny při tvorbě dlouhodobých záměrů</a:t>
            </a:r>
          </a:p>
          <a:p>
            <a:endParaRPr lang="cs-CZ" sz="1800" dirty="0">
              <a:solidFill>
                <a:srgbClr val="003F7E"/>
              </a:solidFill>
              <a:highlight>
                <a:srgbClr val="FFFF00"/>
              </a:highlight>
              <a:latin typeface="Arial" charset="0"/>
            </a:endParaRPr>
          </a:p>
          <a:p>
            <a:pPr>
              <a:buNone/>
            </a:pPr>
            <a:r>
              <a:rPr lang="cs-CZ" sz="1800" dirty="0">
                <a:solidFill>
                  <a:srgbClr val="003F7E"/>
                </a:solidFill>
                <a:latin typeface="Arial" charset="0"/>
              </a:rPr>
              <a:t>	</a:t>
            </a:r>
            <a:r>
              <a:rPr lang="cs-CZ" sz="1800" u="sng" dirty="0">
                <a:solidFill>
                  <a:srgbClr val="003F7E"/>
                </a:solidFill>
                <a:latin typeface="Arial" charset="0"/>
              </a:rPr>
              <a:t>informace o projektu včetně kontaktu na členy RT</a:t>
            </a:r>
            <a:r>
              <a:rPr lang="cs-CZ" sz="1800" dirty="0">
                <a:solidFill>
                  <a:srgbClr val="003F7E"/>
                </a:solidFill>
                <a:latin typeface="Arial" charset="0"/>
              </a:rPr>
              <a:t>:</a:t>
            </a:r>
          </a:p>
          <a:p>
            <a:pPr>
              <a:buNone/>
            </a:pPr>
            <a:r>
              <a:rPr lang="cs-CZ" sz="1800" b="1" dirty="0">
                <a:solidFill>
                  <a:srgbClr val="003F7E"/>
                </a:solidFill>
                <a:latin typeface="Arial" charset="0"/>
              </a:rPr>
              <a:t>	</a:t>
            </a:r>
            <a:r>
              <a:rPr lang="cs-CZ" sz="1800" b="1" dirty="0">
                <a:solidFill>
                  <a:srgbClr val="003F7E"/>
                </a:solidFill>
                <a:latin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https://kap.kraj-jihocesky.cz</a:t>
            </a:r>
            <a:r>
              <a:rPr lang="cs-CZ" sz="1800" b="1" dirty="0">
                <a:solidFill>
                  <a:srgbClr val="003F7E"/>
                </a:solidFill>
                <a:latin typeface="Arial" charset="0"/>
              </a:rPr>
              <a:t>/ </a:t>
            </a:r>
          </a:p>
          <a:p>
            <a:endParaRPr lang="cs-CZ" sz="1800" b="1" dirty="0">
              <a:solidFill>
                <a:srgbClr val="003F7E"/>
              </a:solidFill>
              <a:latin typeface="Arial" charset="0"/>
            </a:endParaRPr>
          </a:p>
          <a:p>
            <a:endParaRPr lang="cs-CZ" sz="1800" b="1" dirty="0">
              <a:solidFill>
                <a:srgbClr val="003F7E"/>
              </a:solidFill>
              <a:latin typeface="Arial" charset="0"/>
            </a:endParaRPr>
          </a:p>
          <a:p>
            <a:endParaRPr lang="cs-CZ" sz="1800" dirty="0">
              <a:solidFill>
                <a:srgbClr val="003F7E"/>
              </a:solidFill>
              <a:latin typeface="Arial" charset="0"/>
            </a:endParaRP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1"/>
            <a:ext cx="1374304" cy="578762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763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4185</TotalTime>
  <Words>1095</Words>
  <Application>Microsoft Office PowerPoint</Application>
  <PresentationFormat>Předvádění na obrazovce (4:3)</PresentationFormat>
  <Paragraphs>123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Arial CE</vt:lpstr>
      <vt:lpstr>Calibri</vt:lpstr>
      <vt:lpstr>Times New Roman</vt:lpstr>
      <vt:lpstr>Wingdings</vt:lpstr>
      <vt:lpstr>Default Design</vt:lpstr>
      <vt:lpstr>Prezentace aplikace PowerPoint</vt:lpstr>
      <vt:lpstr>Prezentace aplikace PowerPoint</vt:lpstr>
      <vt:lpstr>Zahájení – organizační pokyny</vt:lpstr>
      <vt:lpstr>Zahájení – organizační pokyny</vt:lpstr>
      <vt:lpstr>Program 13. zasedání</vt:lpstr>
      <vt:lpstr>Usnesení č. 1/2023/PSV-13</vt:lpstr>
      <vt:lpstr>Aktuální informace o KAP III</vt:lpstr>
      <vt:lpstr>Aktuální informace o KAP III</vt:lpstr>
      <vt:lpstr>Aktuální informace o KAP III</vt:lpstr>
      <vt:lpstr>Změny v Souhrnném rámci pro investice do infrastruktury školských poradenských zařízení a vzdělávání ve školách a třídách zřízených dle § 16 odst. 9 školského zákona</vt:lpstr>
      <vt:lpstr>Usnesení č. 2/2023/PSV-13</vt:lpstr>
      <vt:lpstr>Změny Souhrnného rámce pro investice do infrastruktury pro oblast zájmového a neformálního vzdělávání a celoživotního učení</vt:lpstr>
      <vt:lpstr>Usnesení č. 3/2023/PSV-13</vt:lpstr>
      <vt:lpstr>Harmonogram činnosti, termín dalšího jednání PSV</vt:lpstr>
      <vt:lpstr>Harmonogram činnosti, termín dalšího jednání PSV</vt:lpstr>
      <vt:lpstr>Prezentace aplikace PowerPoint</vt:lpstr>
    </vt:vector>
  </TitlesOfParts>
  <Company>KUJC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Čížek Hynek</cp:lastModifiedBy>
  <cp:revision>366</cp:revision>
  <cp:lastPrinted>2019-10-04T08:12:03Z</cp:lastPrinted>
  <dcterms:created xsi:type="dcterms:W3CDTF">2010-02-05T10:36:31Z</dcterms:created>
  <dcterms:modified xsi:type="dcterms:W3CDTF">2023-03-14T06:30:26Z</dcterms:modified>
</cp:coreProperties>
</file>